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51"/>
  </p:notesMasterIdLst>
  <p:sldIdLst>
    <p:sldId id="256" r:id="rId2"/>
    <p:sldId id="265" r:id="rId3"/>
    <p:sldId id="268" r:id="rId4"/>
    <p:sldId id="269" r:id="rId5"/>
    <p:sldId id="270" r:id="rId6"/>
    <p:sldId id="271" r:id="rId7"/>
    <p:sldId id="308" r:id="rId8"/>
    <p:sldId id="273" r:id="rId9"/>
    <p:sldId id="272" r:id="rId10"/>
    <p:sldId id="267" r:id="rId11"/>
    <p:sldId id="275" r:id="rId12"/>
    <p:sldId id="305" r:id="rId13"/>
    <p:sldId id="258" r:id="rId14"/>
    <p:sldId id="278" r:id="rId15"/>
    <p:sldId id="318" r:id="rId16"/>
    <p:sldId id="266" r:id="rId17"/>
    <p:sldId id="277" r:id="rId18"/>
    <p:sldId id="302" r:id="rId19"/>
    <p:sldId id="300" r:id="rId20"/>
    <p:sldId id="301" r:id="rId21"/>
    <p:sldId id="303" r:id="rId22"/>
    <p:sldId id="304" r:id="rId23"/>
    <p:sldId id="286" r:id="rId24"/>
    <p:sldId id="262" r:id="rId25"/>
    <p:sldId id="298" r:id="rId26"/>
    <p:sldId id="323" r:id="rId27"/>
    <p:sldId id="259" r:id="rId28"/>
    <p:sldId id="257" r:id="rId29"/>
    <p:sldId id="260" r:id="rId30"/>
    <p:sldId id="325" r:id="rId31"/>
    <p:sldId id="263" r:id="rId32"/>
    <p:sldId id="264" r:id="rId33"/>
    <p:sldId id="283" r:id="rId34"/>
    <p:sldId id="284" r:id="rId35"/>
    <p:sldId id="294" r:id="rId36"/>
    <p:sldId id="295" r:id="rId37"/>
    <p:sldId id="296" r:id="rId38"/>
    <p:sldId id="319" r:id="rId39"/>
    <p:sldId id="288" r:id="rId40"/>
    <p:sldId id="320" r:id="rId41"/>
    <p:sldId id="290" r:id="rId42"/>
    <p:sldId id="324" r:id="rId43"/>
    <p:sldId id="310" r:id="rId44"/>
    <p:sldId id="322" r:id="rId45"/>
    <p:sldId id="293" r:id="rId46"/>
    <p:sldId id="307" r:id="rId47"/>
    <p:sldId id="317" r:id="rId48"/>
    <p:sldId id="315" r:id="rId49"/>
    <p:sldId id="316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avia Barbieri" initials="FB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9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3B4A3-7AAC-4FB6-BBCA-003786340C22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B305-7039-4159-BE40-384C55E86A2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34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ricorrenza familiare è comune  nelle sincopi </a:t>
            </a:r>
            <a:r>
              <a:rPr lang="it-IT" dirty="0" err="1" smtClean="0"/>
              <a:t>neuromediate</a:t>
            </a:r>
            <a:r>
              <a:rPr lang="it-IT" dirty="0" smtClean="0"/>
              <a:t> anche se potrebbe nascondere cardiopatia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aritmogena</a:t>
            </a:r>
            <a:r>
              <a:rPr lang="it-IT" baseline="0" dirty="0" smtClean="0"/>
              <a:t> genetica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B305-7039-4159-BE40-384C55E86A20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63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B305-7039-4159-BE40-384C55E86A20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70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Fase iniziale con paziente monitorato in clinostatismo per 20 minuti, seguita da una fase di 18 minuti in </a:t>
            </a:r>
            <a:r>
              <a:rPr lang="it-IT" dirty="0" err="1" smtClean="0"/>
              <a:t>ortostasi</a:t>
            </a:r>
            <a:r>
              <a:rPr lang="it-IT" dirty="0" smtClean="0"/>
              <a:t> passiva a 70 °C;</a:t>
            </a:r>
            <a:r>
              <a:rPr lang="it-IT" baseline="0" dirty="0" smtClean="0"/>
              <a:t> in caso di negatività può essere somministrata dose fissa di nitroglicerina sublinguale (spray di 0.3 mg)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B305-7039-4159-BE40-384C55E86A20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865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Tipo 2 prevalentemente</a:t>
            </a:r>
            <a:r>
              <a:rPr lang="it-IT" baseline="0" dirty="0" smtClean="0"/>
              <a:t> bradicardia</a:t>
            </a:r>
          </a:p>
          <a:p>
            <a:r>
              <a:rPr lang="it-IT" baseline="0" dirty="0" smtClean="0"/>
              <a:t>Tipo 3 vasodilatazione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B305-7039-4159-BE40-384C55E86A20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08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ricorrenza familiare è comune  nelle sincopi </a:t>
            </a:r>
            <a:r>
              <a:rPr lang="it-IT" dirty="0" err="1" smtClean="0"/>
              <a:t>neuromediate</a:t>
            </a:r>
            <a:r>
              <a:rPr lang="it-IT" dirty="0" smtClean="0"/>
              <a:t> anche se potrebbe nascondere cardiopatia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aritmogena</a:t>
            </a:r>
            <a:r>
              <a:rPr lang="it-IT" baseline="0" dirty="0" smtClean="0"/>
              <a:t> genetica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B305-7039-4159-BE40-384C55E86A20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63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B305-7039-4159-BE40-384C55E86A20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26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Dizzy</a:t>
            </a:r>
            <a:r>
              <a:rPr lang="it-IT" dirty="0" smtClean="0"/>
              <a:t>: vertigini</a:t>
            </a:r>
          </a:p>
          <a:p>
            <a:r>
              <a:rPr lang="it-IT" dirty="0" err="1" smtClean="0"/>
              <a:t>Menses</a:t>
            </a:r>
            <a:r>
              <a:rPr lang="it-IT" dirty="0" smtClean="0"/>
              <a:t>: ciclo </a:t>
            </a:r>
            <a:r>
              <a:rPr lang="it-IT" dirty="0" err="1" smtClean="0"/>
              <a:t>menstruale</a:t>
            </a:r>
            <a:endParaRPr lang="it-IT" dirty="0" smtClean="0"/>
          </a:p>
          <a:p>
            <a:r>
              <a:rPr lang="it-IT" dirty="0" err="1" smtClean="0"/>
              <a:t>Proceed</a:t>
            </a:r>
            <a:r>
              <a:rPr lang="it-IT" dirty="0" smtClean="0"/>
              <a:t>: comincia</a:t>
            </a:r>
          </a:p>
          <a:p>
            <a:r>
              <a:rPr lang="it-IT" dirty="0" smtClean="0"/>
              <a:t>Light-</a:t>
            </a:r>
            <a:r>
              <a:rPr lang="it-IT" dirty="0" err="1" smtClean="0"/>
              <a:t>headed</a:t>
            </a:r>
            <a:r>
              <a:rPr lang="it-IT" dirty="0" smtClean="0"/>
              <a:t>: testa leggera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B305-7039-4159-BE40-384C55E86A20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269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Dizzy</a:t>
            </a:r>
            <a:r>
              <a:rPr lang="it-IT" dirty="0" smtClean="0"/>
              <a:t>: vertigini</a:t>
            </a:r>
          </a:p>
          <a:p>
            <a:r>
              <a:rPr lang="it-IT" dirty="0" err="1" smtClean="0"/>
              <a:t>Menses</a:t>
            </a:r>
            <a:r>
              <a:rPr lang="it-IT" dirty="0" smtClean="0"/>
              <a:t>: ciclo </a:t>
            </a:r>
            <a:r>
              <a:rPr lang="it-IT" dirty="0" err="1" smtClean="0"/>
              <a:t>menstruale</a:t>
            </a:r>
            <a:endParaRPr lang="it-IT" dirty="0" smtClean="0"/>
          </a:p>
          <a:p>
            <a:r>
              <a:rPr lang="it-IT" dirty="0" err="1" smtClean="0"/>
              <a:t>Proceed</a:t>
            </a:r>
            <a:r>
              <a:rPr lang="it-IT" dirty="0" smtClean="0"/>
              <a:t>: comincia</a:t>
            </a:r>
          </a:p>
          <a:p>
            <a:r>
              <a:rPr lang="it-IT" dirty="0" smtClean="0"/>
              <a:t>Light-</a:t>
            </a:r>
            <a:r>
              <a:rPr lang="it-IT" dirty="0" err="1" smtClean="0"/>
              <a:t>headed</a:t>
            </a:r>
            <a:r>
              <a:rPr lang="it-IT" dirty="0" smtClean="0"/>
              <a:t>: testa leggera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B305-7039-4159-BE40-384C55E86A20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47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Indossare calze</a:t>
            </a:r>
            <a:r>
              <a:rPr lang="it-IT" baseline="0" dirty="0" smtClean="0"/>
              <a:t> contenitive; accavallare le gambe o assumere la posizione di </a:t>
            </a:r>
            <a:r>
              <a:rPr lang="it-IT" baseline="0" dirty="0" err="1" smtClean="0"/>
              <a:t>squatting</a:t>
            </a:r>
            <a:r>
              <a:rPr lang="it-IT" baseline="0" dirty="0" smtClean="0"/>
              <a:t>; </a:t>
            </a:r>
            <a:r>
              <a:rPr lang="it-IT" baseline="0" dirty="0" err="1" smtClean="0"/>
              <a:t>hand</a:t>
            </a:r>
            <a:r>
              <a:rPr lang="it-IT" baseline="0" dirty="0" smtClean="0"/>
              <a:t> </a:t>
            </a:r>
            <a:r>
              <a:rPr lang="it-IT" baseline="0" smtClean="0"/>
              <a:t>grip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B305-7039-4159-BE40-384C55E86A20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77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Specie se gli episodi hanno</a:t>
            </a:r>
            <a:r>
              <a:rPr lang="it-IT" baseline="0" dirty="0" smtClean="0"/>
              <a:t> procurato traumi fisici;</a:t>
            </a:r>
          </a:p>
          <a:p>
            <a:r>
              <a:rPr lang="it-IT" baseline="0" dirty="0" err="1" smtClean="0"/>
              <a:t>Midodrina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ridure</a:t>
            </a:r>
            <a:r>
              <a:rPr lang="it-IT" baseline="0" dirty="0" smtClean="0"/>
              <a:t> la capacitanza venosa (no effetto su encefalo perché non attraversa BEE)</a:t>
            </a:r>
          </a:p>
          <a:p>
            <a:r>
              <a:rPr lang="it-IT" baseline="0" dirty="0" smtClean="0"/>
              <a:t>SSRI: efficaci nelle tachicardie posturale ortostatica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B305-7039-4159-BE40-384C55E86A20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631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BAV</a:t>
            </a:r>
            <a:r>
              <a:rPr lang="it-IT" baseline="0" dirty="0" smtClean="0"/>
              <a:t> di secondo grado tipo </a:t>
            </a:r>
            <a:r>
              <a:rPr lang="it-IT" baseline="0" dirty="0" err="1" smtClean="0"/>
              <a:t>Mobitz</a:t>
            </a:r>
            <a:r>
              <a:rPr lang="it-IT" baseline="0" dirty="0" smtClean="0"/>
              <a:t> II O III grado; BBD O BBS alternante; Tachicardia parossistica </a:t>
            </a:r>
            <a:r>
              <a:rPr lang="it-IT" baseline="0" dirty="0" err="1" smtClean="0"/>
              <a:t>sopraventricolare</a:t>
            </a:r>
            <a:r>
              <a:rPr lang="it-IT" baseline="0" dirty="0" smtClean="0"/>
              <a:t> o TV; </a:t>
            </a:r>
            <a:r>
              <a:rPr lang="it-IT" baseline="0" dirty="0" err="1" smtClean="0"/>
              <a:t>Malfunzionam</a:t>
            </a:r>
            <a:r>
              <a:rPr lang="it-IT" baseline="0" dirty="0" smtClean="0"/>
              <a:t> pacemaker con </a:t>
            </a:r>
            <a:r>
              <a:rPr lang="it-IT" baseline="0" dirty="0" err="1" smtClean="0"/>
              <a:t>bradiaritmie</a:t>
            </a:r>
            <a:r>
              <a:rPr lang="it-IT" baseline="0" dirty="0" smtClean="0"/>
              <a:t>; Blocco </a:t>
            </a:r>
            <a:r>
              <a:rPr lang="it-IT" baseline="0" dirty="0" err="1" smtClean="0"/>
              <a:t>bifascicolare</a:t>
            </a:r>
            <a:r>
              <a:rPr lang="it-IT" baseline="0" dirty="0" smtClean="0"/>
              <a:t>; QRS&gt;0,12 sec (rallentamento conduzione AV); BAV </a:t>
            </a:r>
            <a:r>
              <a:rPr lang="it-IT" baseline="0" dirty="0" err="1" smtClean="0"/>
              <a:t>mobitz</a:t>
            </a:r>
            <a:r>
              <a:rPr lang="it-IT" baseline="0" dirty="0" smtClean="0"/>
              <a:t> 1; bradicardia sinusale asintomatica o blocco senoatriale o pause sinusali  &gt; 3 sec), complessi QRS </a:t>
            </a:r>
            <a:r>
              <a:rPr lang="it-IT" baseline="0" dirty="0" err="1" smtClean="0"/>
              <a:t>preeccitati</a:t>
            </a:r>
            <a:r>
              <a:rPr lang="it-IT" baseline="0" dirty="0" smtClean="0"/>
              <a:t>, QT lungo, BBD con </a:t>
            </a:r>
            <a:r>
              <a:rPr lang="it-IT" baseline="0" dirty="0" err="1" smtClean="0"/>
              <a:t>sopraslivellam</a:t>
            </a:r>
            <a:r>
              <a:rPr lang="it-IT" baseline="0" dirty="0" smtClean="0"/>
              <a:t> ST in V1-V3; Onde T </a:t>
            </a:r>
            <a:r>
              <a:rPr lang="it-IT" baseline="0" dirty="0" err="1" smtClean="0"/>
              <a:t>neg</a:t>
            </a:r>
            <a:r>
              <a:rPr lang="it-IT" baseline="0" dirty="0" smtClean="0"/>
              <a:t> nelle precordiali, onde Q patologiche.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B305-7039-4159-BE40-384C55E86A20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87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ALTERNATIVA</a:t>
            </a:r>
            <a:r>
              <a:rPr lang="it-IT" baseline="0" dirty="0" smtClean="0"/>
              <a:t> AI LOOP RECORDER: in pediatria non si tende ad utilizzare </a:t>
            </a:r>
            <a:r>
              <a:rPr lang="it-IT" baseline="0" dirty="0" err="1" smtClean="0"/>
              <a:t>loop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recorder</a:t>
            </a:r>
            <a:r>
              <a:rPr lang="it-IT" baseline="0" dirty="0" smtClean="0"/>
              <a:t>… come alternativa si può insegnare al genitore a reperire FC (anche prima in condizione di benessere) per capire quando è alterata.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Loop</a:t>
            </a:r>
            <a:r>
              <a:rPr lang="it-IT" dirty="0" smtClean="0"/>
              <a:t> </a:t>
            </a:r>
            <a:r>
              <a:rPr lang="it-IT" dirty="0" err="1" smtClean="0"/>
              <a:t>recordere</a:t>
            </a:r>
            <a:r>
              <a:rPr lang="it-IT" dirty="0" smtClean="0"/>
              <a:t> impiantabile: 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cosiddetto “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recorder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è un piccolo dispositivo, grande meno di un accendino da tasca (misure esatte: 62 x 19 x 8 mm), in grado di registrare il ritmo del paziente fino a un massimo di tre anni. Tale dispositivo viene inserito sotto la cute, con una piccola incisione di circa 2 cm, in anestesia locale, ed alloggiato solitamente sotto la clavicola (in modo da essere praticamente invisibile). L’apparecchietto è in grado di registrare e memorizzare sia anomalie del ritmo cardiaco in modo automatico, sia, in presenza di sintomi, l’elettrocardiogramma su comando del paziente (con un apposito telecomando esterno).</a:t>
            </a:r>
            <a:r>
              <a:rPr lang="it-IT" dirty="0" err="1" smtClean="0"/>
              <a:t>Loop</a:t>
            </a:r>
            <a:r>
              <a:rPr lang="it-IT" dirty="0" smtClean="0"/>
              <a:t> impiantabile: fino a 36 mesi (EUROPACE 2009 INDICATIONS FOR LOOP RECORDERS)</a:t>
            </a:r>
          </a:p>
          <a:p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recorder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esterno: Capacità di memorizzazione dati: fino a max. 40 minuti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Modalità memorizzazione dati: 6 differenti impostazioni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post rilevazione evento (tempi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post sintomo)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Rilevazione automatica di eventi per aritmie selezionate (bradicardia, tachicardia, FA, pause, tachicardia ventricolare)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Registrazione automatica pianificata a intervalli orari programmati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Trasmissione via acustica o digitale in automatico via Bluetooth a seguito registrazione di evento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B305-7039-4159-BE40-384C55E86A20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79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0B37-B732-4814-A6BD-DECB4B3915A9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4E3E-52C5-4DD9-9FE7-BCA2AAD5AFD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66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0B37-B732-4814-A6BD-DECB4B3915A9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4E3E-52C5-4DD9-9FE7-BCA2AAD5AF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21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0B37-B732-4814-A6BD-DECB4B3915A9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4E3E-52C5-4DD9-9FE7-BCA2AAD5AF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10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0B37-B732-4814-A6BD-DECB4B3915A9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4E3E-52C5-4DD9-9FE7-BCA2AAD5AF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46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0B37-B732-4814-A6BD-DECB4B3915A9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4E3E-52C5-4DD9-9FE7-BCA2AAD5AFD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2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0B37-B732-4814-A6BD-DECB4B3915A9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4E3E-52C5-4DD9-9FE7-BCA2AAD5AF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42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0B37-B732-4814-A6BD-DECB4B3915A9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4E3E-52C5-4DD9-9FE7-BCA2AAD5AF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0B37-B732-4814-A6BD-DECB4B3915A9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4E3E-52C5-4DD9-9FE7-BCA2AAD5AF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49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0B37-B732-4814-A6BD-DECB4B3915A9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4E3E-52C5-4DD9-9FE7-BCA2AAD5AF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28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4880B37-B732-4814-A6BD-DECB4B3915A9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1B4E3E-52C5-4DD9-9FE7-BCA2AAD5AF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57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0B37-B732-4814-A6BD-DECB4B3915A9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4E3E-52C5-4DD9-9FE7-BCA2AAD5AF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19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880B37-B732-4814-A6BD-DECB4B3915A9}" type="datetimeFigureOut">
              <a:rPr lang="it-IT" smtClean="0"/>
              <a:pPr/>
              <a:t>14/03/2017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1B4E3E-52C5-4DD9-9FE7-BCA2AAD5AFD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5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it/url?sa=i&amp;rct=j&amp;q=&amp;esrc=s&amp;frm=1&amp;source=images&amp;cd=&amp;cad=rja&amp;uact=8&amp;ved=0CAcQjRw&amp;url=http://www.studenti.it/foto/universita/le-10-universita-con-le-tasse-piu-basse-d-italia/politecnica-delle-marche.php&amp;ei=nX5qVLqbO8HEPK72gagI&amp;bvm=bv.79908130,d.bGQ&amp;psig=AFQjCNHKH6QOvGBs0T7UAjyaRGLm34c4rg&amp;ust=141635176477072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2960" y="1360314"/>
            <a:ext cx="7543800" cy="2674620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>
                <a:solidFill>
                  <a:srgbClr val="0070C0"/>
                </a:solidFill>
              </a:rPr>
              <a:t>Diagnosi differenziale delle perdite di coscienza in età pediatrica</a:t>
            </a:r>
          </a:p>
        </p:txBody>
      </p:sp>
      <p:sp>
        <p:nvSpPr>
          <p:cNvPr id="8" name="Sottotitolo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25038" y="4652118"/>
            <a:ext cx="2347039" cy="122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002060"/>
                </a:solidFill>
                <a:latin typeface="+mn-lt"/>
              </a:rPr>
              <a:t>AIF</a:t>
            </a:r>
          </a:p>
          <a:p>
            <a:pPr>
              <a:defRPr/>
            </a:pPr>
            <a:r>
              <a:rPr lang="it-IT" sz="1600" i="1" cap="none" dirty="0" smtClean="0">
                <a:solidFill>
                  <a:srgbClr val="002060"/>
                </a:solidFill>
                <a:latin typeface="+mn-lt"/>
              </a:rPr>
              <a:t>Dott.ssa F. Barbieri</a:t>
            </a:r>
          </a:p>
          <a:p>
            <a:pPr>
              <a:defRPr/>
            </a:pPr>
            <a:r>
              <a:rPr lang="it-IT" sz="1600" i="1" cap="none" dirty="0" smtClean="0">
                <a:solidFill>
                  <a:srgbClr val="002060"/>
                </a:solidFill>
                <a:latin typeface="+mn-lt"/>
              </a:rPr>
              <a:t>Dott. M. Sarno</a:t>
            </a:r>
            <a:endParaRPr lang="it-IT" sz="1600" i="1" cap="non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CasellaDiTesto 14"/>
          <p:cNvSpPr txBox="1">
            <a:spLocks noChangeArrowheads="1"/>
          </p:cNvSpPr>
          <p:nvPr/>
        </p:nvSpPr>
        <p:spPr bwMode="auto">
          <a:xfrm>
            <a:off x="1465421" y="603335"/>
            <a:ext cx="6258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002060"/>
                </a:solidFill>
              </a:rPr>
              <a:t>Scuola di Specializzazione in Pediatria</a:t>
            </a:r>
          </a:p>
          <a:p>
            <a:pPr algn="ctr">
              <a:defRPr/>
            </a:pPr>
            <a:r>
              <a:rPr lang="it-IT" dirty="0">
                <a:solidFill>
                  <a:srgbClr val="002060"/>
                </a:solidFill>
              </a:rPr>
              <a:t>Università di Napoli Federico II</a:t>
            </a:r>
          </a:p>
        </p:txBody>
      </p:sp>
      <p:pic>
        <p:nvPicPr>
          <p:cNvPr id="7" name="Picture 2" descr="https://encrypted-tbn2.gstatic.com/images?q=tbn:ANd9GcTwnp83bvSK6LueVR3T7z3lgfkVswgNqnqSb3xz8JhfsDJ-1QF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61" y="470846"/>
            <a:ext cx="1023373" cy="9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ottotitolo 7"/>
          <p:cNvSpPr txBox="1">
            <a:spLocks noChangeArrowheads="1"/>
          </p:cNvSpPr>
          <p:nvPr/>
        </p:nvSpPr>
        <p:spPr bwMode="auto">
          <a:xfrm>
            <a:off x="6261691" y="4668302"/>
            <a:ext cx="2894026" cy="120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b="1" dirty="0" smtClean="0">
                <a:solidFill>
                  <a:srgbClr val="002060"/>
                </a:solidFill>
                <a:latin typeface="+mn-lt"/>
              </a:rPr>
              <a:t>tutor</a:t>
            </a:r>
            <a:endParaRPr lang="it-IT" b="1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it-IT" sz="1600" i="1" cap="none" dirty="0" smtClean="0">
                <a:solidFill>
                  <a:srgbClr val="002060"/>
                </a:solidFill>
                <a:latin typeface="+mn-lt"/>
              </a:rPr>
              <a:t>Prof. E. Del Giudice</a:t>
            </a:r>
          </a:p>
          <a:p>
            <a:pPr>
              <a:defRPr/>
            </a:pPr>
            <a:r>
              <a:rPr lang="it-IT" sz="1600" i="1" cap="none" dirty="0" smtClean="0">
                <a:solidFill>
                  <a:srgbClr val="002060"/>
                </a:solidFill>
                <a:latin typeface="+mn-lt"/>
              </a:rPr>
              <a:t>Prof. R. Della Casa</a:t>
            </a:r>
            <a:endParaRPr lang="it-IT" sz="1600" i="1" cap="non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90008" y="1245397"/>
            <a:ext cx="22097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500" b="1" i="1" dirty="0">
                <a:solidFill>
                  <a:srgbClr val="002060"/>
                </a:solidFill>
              </a:rPr>
              <a:t>Casi clinici </a:t>
            </a:r>
          </a:p>
          <a:p>
            <a:pPr algn="ctr">
              <a:defRPr/>
            </a:pPr>
            <a:r>
              <a:rPr lang="it-IT" sz="1500" b="1" i="1" dirty="0">
                <a:solidFill>
                  <a:srgbClr val="002060"/>
                </a:solidFill>
              </a:rPr>
              <a:t>Mercoledì 15 Marzo 2017</a:t>
            </a:r>
          </a:p>
        </p:txBody>
      </p:sp>
    </p:spTree>
    <p:extLst>
      <p:ext uri="{BB962C8B-B14F-4D97-AF65-F5344CB8AC3E}">
        <p14:creationId xmlns:p14="http://schemas.microsoft.com/office/powerpoint/2010/main" val="14626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22960" y="2160270"/>
            <a:ext cx="7399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342900" algn="just"/>
            <a:r>
              <a:rPr lang="it-IT" dirty="0"/>
              <a:t>FENOMENO FREQUENTE</a:t>
            </a:r>
          </a:p>
          <a:p>
            <a:pPr marL="685800" lvl="1" indent="-342900" algn="just">
              <a:buFont typeface="Arial"/>
              <a:buChar char="•"/>
            </a:pPr>
            <a:r>
              <a:rPr lang="it-IT" dirty="0"/>
              <a:t>3-5% degli accessi in PS e 1-6% dei ricoveri</a:t>
            </a:r>
          </a:p>
          <a:p>
            <a:pPr marL="685800" lvl="1" indent="-342900" algn="just">
              <a:buFont typeface="Arial"/>
              <a:buChar char="•"/>
            </a:pPr>
            <a:r>
              <a:rPr lang="it-IT" dirty="0"/>
              <a:t>Il 15% dei bambini può avere avuto esperienza di un episodio di perdita di coscienza entro i 18 anni</a:t>
            </a:r>
          </a:p>
          <a:p>
            <a:pPr marL="685800" lvl="1" indent="-342900" algn="just"/>
            <a:endParaRPr lang="it-IT" dirty="0"/>
          </a:p>
          <a:p>
            <a:pPr marL="685800" lvl="1" indent="-342900" algn="just"/>
            <a:r>
              <a:rPr lang="it-IT" dirty="0"/>
              <a:t>CAUSA </a:t>
            </a:r>
            <a:r>
              <a:rPr lang="it-IT" dirty="0" err="1"/>
              <a:t>DI</a:t>
            </a:r>
            <a:r>
              <a:rPr lang="it-IT" dirty="0"/>
              <a:t> ANSIA PER LA FAMIGLIA E </a:t>
            </a:r>
            <a:r>
              <a:rPr lang="it-IT" dirty="0" err="1"/>
              <a:t>DI</a:t>
            </a:r>
            <a:r>
              <a:rPr lang="it-IT" dirty="0"/>
              <a:t> PEGGIORAMENTO DELLA QUALITA’ </a:t>
            </a:r>
            <a:r>
              <a:rPr lang="it-IT" dirty="0" err="1"/>
              <a:t>DI</a:t>
            </a:r>
            <a:r>
              <a:rPr lang="it-IT" dirty="0"/>
              <a:t> VITA PER IL PAZIENTE</a:t>
            </a:r>
          </a:p>
          <a:p>
            <a:pPr marL="685800" lvl="1" indent="-342900" algn="just">
              <a:buFont typeface="Arial"/>
              <a:buChar char="•"/>
            </a:pPr>
            <a:r>
              <a:rPr lang="it-IT" dirty="0" err="1"/>
              <a:t>PedsQL</a:t>
            </a:r>
            <a:r>
              <a:rPr lang="it-IT" dirty="0"/>
              <a:t> total </a:t>
            </a:r>
            <a:r>
              <a:rPr lang="it-IT" dirty="0" err="1"/>
              <a:t>scores</a:t>
            </a:r>
            <a:r>
              <a:rPr lang="it-IT" dirty="0"/>
              <a:t> dei pazienti con sincope inferiori ai pazienti con diabete e simili ai pazienti con malattia renale terminale, obesità, asma</a:t>
            </a:r>
          </a:p>
          <a:p>
            <a:pPr marL="685800" lvl="1" indent="-342900" algn="just"/>
            <a:endParaRPr lang="it-IT" dirty="0"/>
          </a:p>
          <a:p>
            <a:pPr marL="685800" lvl="1" indent="-342900" algn="just"/>
            <a:r>
              <a:rPr lang="it-IT" dirty="0" err="1"/>
              <a:t>DI</a:t>
            </a:r>
            <a:r>
              <a:rPr lang="it-IT" dirty="0"/>
              <a:t> SOLITO FENOMENO BENIGNO, PUO’ NASCONDERE PATOLOGIE GRAVI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PERCHE’ PARLARNE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22960" y="2026755"/>
            <a:ext cx="3766630" cy="3970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1500" b="1" dirty="0"/>
              <a:t>Perdite di coscienza di origine metabolica</a:t>
            </a:r>
          </a:p>
          <a:p>
            <a:pPr marL="342900" indent="-342900"/>
            <a:r>
              <a:rPr lang="it-IT" sz="1200" dirty="0"/>
              <a:t>Ipoglicemia</a:t>
            </a:r>
          </a:p>
          <a:p>
            <a:pPr marL="342900" indent="-342900"/>
            <a:r>
              <a:rPr lang="it-IT" sz="1200" dirty="0"/>
              <a:t>Ipossiemia</a:t>
            </a:r>
            <a:endParaRPr lang="it-IT" sz="1500" b="1" dirty="0"/>
          </a:p>
          <a:p>
            <a:pPr marL="342900" indent="-342900"/>
            <a:r>
              <a:rPr lang="it-IT" sz="1500" b="1" dirty="0"/>
              <a:t>Sincopi cardiovascolari extracardiache o </a:t>
            </a:r>
            <a:r>
              <a:rPr lang="it-IT" sz="1500" b="1" dirty="0" err="1"/>
              <a:t>autonomiche</a:t>
            </a:r>
            <a:endParaRPr lang="it-IT" sz="1500" b="1" dirty="0"/>
          </a:p>
          <a:p>
            <a:pPr marL="342900" indent="-342900"/>
            <a:r>
              <a:rPr lang="it-IT" sz="1200" dirty="0"/>
              <a:t>Sincopi riflesse o </a:t>
            </a:r>
            <a:r>
              <a:rPr lang="it-IT" sz="1200" dirty="0" err="1"/>
              <a:t>neuromediate</a:t>
            </a:r>
            <a:r>
              <a:rPr lang="it-IT" sz="1200" dirty="0"/>
              <a:t>: </a:t>
            </a:r>
            <a:r>
              <a:rPr lang="it-IT" sz="1200" dirty="0" err="1"/>
              <a:t>vasovagale</a:t>
            </a:r>
            <a:r>
              <a:rPr lang="it-IT" sz="1200" dirty="0"/>
              <a:t>, situazionale, spasmi affettivi</a:t>
            </a:r>
          </a:p>
          <a:p>
            <a:pPr marL="342900" indent="-342900"/>
            <a:r>
              <a:rPr lang="it-IT" sz="1200" dirty="0"/>
              <a:t>Ipotensione ortostatica</a:t>
            </a:r>
          </a:p>
          <a:p>
            <a:pPr marL="342900" indent="-342900"/>
            <a:r>
              <a:rPr lang="it-IT" sz="1500" b="1" dirty="0"/>
              <a:t>Sincopi cardiache strutturali</a:t>
            </a:r>
          </a:p>
          <a:p>
            <a:pPr marL="342900" indent="-342900"/>
            <a:r>
              <a:rPr lang="it-IT" sz="1200" dirty="0"/>
              <a:t>Cardiopatia valvolare</a:t>
            </a:r>
          </a:p>
          <a:p>
            <a:pPr marL="342900" indent="-342900"/>
            <a:r>
              <a:rPr lang="it-IT" sz="1200" dirty="0"/>
              <a:t>Cardiomiopatia ipertrofica ostruttiva</a:t>
            </a:r>
          </a:p>
          <a:p>
            <a:pPr marL="342900" indent="-342900"/>
            <a:r>
              <a:rPr lang="it-IT" sz="1200" dirty="0"/>
              <a:t>Mixoma atriale</a:t>
            </a:r>
          </a:p>
          <a:p>
            <a:pPr marL="342900" indent="-342900"/>
            <a:r>
              <a:rPr lang="it-IT" sz="1200" dirty="0"/>
              <a:t>Malattie del pericardio, tamponamento cardiaco</a:t>
            </a:r>
          </a:p>
          <a:p>
            <a:pPr marL="342900" indent="-342900"/>
            <a:r>
              <a:rPr lang="it-IT" sz="1200" dirty="0"/>
              <a:t>Dissezione aortica acuta</a:t>
            </a:r>
          </a:p>
          <a:p>
            <a:pPr marL="342900" indent="-342900"/>
            <a:r>
              <a:rPr lang="it-IT" sz="1200" dirty="0"/>
              <a:t>Embolia polmonare, ipertensione polmonare</a:t>
            </a:r>
          </a:p>
          <a:p>
            <a:pPr marL="342900" indent="-342900"/>
            <a:r>
              <a:rPr lang="it-IT" sz="1200" dirty="0"/>
              <a:t>Anomalie coronariche congenite o acquisite</a:t>
            </a:r>
          </a:p>
          <a:p>
            <a:pPr marL="342900" indent="-342900"/>
            <a:r>
              <a:rPr lang="it-IT" sz="1200" dirty="0"/>
              <a:t>A seguito di intervento </a:t>
            </a:r>
            <a:r>
              <a:rPr lang="it-IT" sz="1200" dirty="0" err="1"/>
              <a:t>cardiochirurgico</a:t>
            </a:r>
            <a:r>
              <a:rPr lang="it-IT" sz="1200" dirty="0"/>
              <a:t> (</a:t>
            </a:r>
            <a:r>
              <a:rPr lang="it-IT" sz="1200" dirty="0" err="1"/>
              <a:t>Fontain</a:t>
            </a:r>
            <a:r>
              <a:rPr lang="it-IT" sz="1200" dirty="0"/>
              <a:t>)</a:t>
            </a:r>
          </a:p>
          <a:p>
            <a:pPr marL="342900" indent="-342900"/>
            <a:endParaRPr lang="it-IT" sz="1200" dirty="0"/>
          </a:p>
          <a:p>
            <a:pPr marL="342900" indent="-342900"/>
            <a:endParaRPr lang="it-IT" sz="15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06851" y="2024262"/>
            <a:ext cx="3766630" cy="397031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it-IT" sz="1500" b="1" dirty="0"/>
              <a:t>Sincopi cardiache aritmiche</a:t>
            </a:r>
          </a:p>
          <a:p>
            <a:pPr marL="342900" indent="-342900"/>
            <a:r>
              <a:rPr lang="it-IT" sz="1200" dirty="0"/>
              <a:t>Disfunzione sinusale</a:t>
            </a:r>
          </a:p>
          <a:p>
            <a:pPr marL="342900" indent="-342900"/>
            <a:r>
              <a:rPr lang="it-IT" sz="1200" dirty="0"/>
              <a:t>Disturbi della conduzione atrioventricolare</a:t>
            </a:r>
          </a:p>
          <a:p>
            <a:pPr marL="342900" indent="-342900"/>
            <a:r>
              <a:rPr lang="it-IT" sz="1200" dirty="0"/>
              <a:t>TPSV e TPV</a:t>
            </a:r>
          </a:p>
          <a:p>
            <a:pPr marL="342900" indent="-342900"/>
            <a:r>
              <a:rPr lang="it-IT" sz="1200" dirty="0"/>
              <a:t>Sindromi ereditarie ( QT lungo, </a:t>
            </a:r>
            <a:r>
              <a:rPr lang="it-IT" sz="1200" dirty="0" err="1"/>
              <a:t>Brugada</a:t>
            </a:r>
            <a:r>
              <a:rPr lang="it-IT" sz="1200" dirty="0"/>
              <a:t>)</a:t>
            </a:r>
          </a:p>
          <a:p>
            <a:pPr marL="342900" indent="-342900"/>
            <a:r>
              <a:rPr lang="it-IT" sz="1200" dirty="0"/>
              <a:t>Malfunzionamento di dispositivi impiantabili</a:t>
            </a:r>
          </a:p>
          <a:p>
            <a:pPr marL="342900" indent="-342900"/>
            <a:r>
              <a:rPr lang="it-IT" sz="1200" dirty="0" err="1"/>
              <a:t>Proaritmia</a:t>
            </a:r>
            <a:r>
              <a:rPr lang="it-IT" sz="1200" dirty="0"/>
              <a:t> indotta da farmaci</a:t>
            </a:r>
          </a:p>
          <a:p>
            <a:pPr marL="342900" indent="-342900"/>
            <a:r>
              <a:rPr lang="it-IT" sz="1500" b="1" dirty="0"/>
              <a:t>Perdite di coscienza di origine neurologica</a:t>
            </a:r>
          </a:p>
          <a:p>
            <a:pPr marL="342900" indent="-342900"/>
            <a:r>
              <a:rPr lang="it-IT" sz="1200" dirty="0"/>
              <a:t>Epilessia</a:t>
            </a:r>
          </a:p>
          <a:p>
            <a:pPr marL="342900" indent="-342900"/>
            <a:r>
              <a:rPr lang="it-IT" sz="1200" dirty="0"/>
              <a:t>Cefalea</a:t>
            </a:r>
          </a:p>
          <a:p>
            <a:pPr marL="342900" indent="-342900"/>
            <a:r>
              <a:rPr lang="it-IT" sz="1200" dirty="0" err="1"/>
              <a:t>Stroke</a:t>
            </a:r>
            <a:endParaRPr lang="it-IT" sz="1200" dirty="0"/>
          </a:p>
          <a:p>
            <a:pPr marL="342900" indent="-342900"/>
            <a:r>
              <a:rPr lang="it-IT" sz="1200" dirty="0"/>
              <a:t>Idrocefalo</a:t>
            </a:r>
          </a:p>
          <a:p>
            <a:pPr marL="342900" indent="-342900"/>
            <a:r>
              <a:rPr lang="it-IT" sz="1200" dirty="0"/>
              <a:t>Traumi</a:t>
            </a:r>
          </a:p>
          <a:p>
            <a:pPr marL="342900" indent="-342900"/>
            <a:r>
              <a:rPr lang="it-IT" sz="1500" b="1" dirty="0"/>
              <a:t>Perdite di coscienza di origine psicogena</a:t>
            </a:r>
          </a:p>
          <a:p>
            <a:pPr marL="342900" indent="-342900"/>
            <a:r>
              <a:rPr lang="it-IT" sz="1200" dirty="0"/>
              <a:t>Disturbi di somatizzazione/conversione</a:t>
            </a:r>
          </a:p>
          <a:p>
            <a:pPr marL="342900" indent="-342900"/>
            <a:r>
              <a:rPr lang="it-IT" sz="1200" dirty="0"/>
              <a:t>Depressione</a:t>
            </a:r>
          </a:p>
          <a:p>
            <a:pPr marL="342900" indent="-342900"/>
            <a:r>
              <a:rPr lang="it-IT" sz="1200" dirty="0"/>
              <a:t>Attacchi di panico</a:t>
            </a:r>
          </a:p>
          <a:p>
            <a:pPr marL="342900" indent="-342900"/>
            <a:r>
              <a:rPr lang="it-IT" sz="1200" dirty="0" err="1"/>
              <a:t>Munchausen</a:t>
            </a:r>
            <a:r>
              <a:rPr lang="it-IT" sz="1200" dirty="0"/>
              <a:t> per procura</a:t>
            </a:r>
          </a:p>
          <a:p>
            <a:pPr marL="342900" indent="-342900"/>
            <a:endParaRPr lang="it-IT" sz="1200" dirty="0"/>
          </a:p>
          <a:p>
            <a:pPr marL="342900" indent="-342900"/>
            <a:endParaRPr lang="it-IT" sz="1500" b="1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LE CAUSE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3010504" y="1438991"/>
            <a:ext cx="3123158" cy="4408207"/>
            <a:chOff x="3010504" y="1163863"/>
            <a:chExt cx="3123158" cy="4408207"/>
          </a:xfrm>
        </p:grpSpPr>
        <p:pic>
          <p:nvPicPr>
            <p:cNvPr id="4" name="Immagine 3" descr="wpid-keepcal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0504" y="1163863"/>
              <a:ext cx="3123158" cy="4408207"/>
            </a:xfrm>
            <a:prstGeom prst="rect">
              <a:avLst/>
            </a:prstGeom>
          </p:spPr>
        </p:pic>
        <p:pic>
          <p:nvPicPr>
            <p:cNvPr id="5" name="Immagine 4" descr="abcd-logo-300pxw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0371" y="4232832"/>
              <a:ext cx="2683424" cy="1050264"/>
            </a:xfrm>
            <a:prstGeom prst="rect">
              <a:avLst/>
            </a:prstGeom>
          </p:spPr>
        </p:pic>
      </p:grpSp>
      <p:sp>
        <p:nvSpPr>
          <p:cNvPr id="6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PER PRIMA COSA….</a:t>
            </a:r>
            <a:endParaRPr lang="it-IT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78047"/>
            <a:ext cx="7543800" cy="1088068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ITER DIAGNOSTICO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sz="2400" dirty="0" smtClean="0">
                <a:solidFill>
                  <a:srgbClr val="0070C0"/>
                </a:solidFill>
              </a:rPr>
              <a:t>Anamnesi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2960" y="2289811"/>
            <a:ext cx="73990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Anamnesi familiare: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Morte improvvisa &lt;40 anni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IMA, malattia cerebrovascolare &lt;30 anni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Cardiopatie congenite o </a:t>
            </a:r>
            <a:r>
              <a:rPr lang="it-IT" sz="1400" dirty="0" err="1"/>
              <a:t>aritmogene</a:t>
            </a:r>
            <a:r>
              <a:rPr lang="it-IT" sz="1400" dirty="0"/>
              <a:t> familiari;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Storia familiare di epilessia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Episodi perdite di coscienza in familiari di I grado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Anamnesi personale: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Età di esordio, ricorrenza degli episodi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Pregresse cardiopatie, malattie neurologiche e metaboliche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Anamnesi farmacologica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Anamnesi specifica:</a:t>
            </a:r>
            <a:endParaRPr lang="it-IT" sz="135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Circostanze prima della perdita di coscienza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Sintomi prodromici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400" dirty="0"/>
              <a:t>Domande sull’episodio e sul periodo successivo alla ripresa di coscienza</a:t>
            </a:r>
          </a:p>
        </p:txBody>
      </p:sp>
    </p:spTree>
    <p:extLst>
      <p:ext uri="{BB962C8B-B14F-4D97-AF65-F5344CB8AC3E}">
        <p14:creationId xmlns:p14="http://schemas.microsoft.com/office/powerpoint/2010/main" val="5531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 smtClean="0">
                <a:solidFill>
                  <a:schemeClr val="tx1"/>
                </a:solidFill>
              </a:rPr>
              <a:t>perdita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coscienza</a:t>
            </a:r>
            <a:r>
              <a:rPr lang="en-US" dirty="0" smtClean="0">
                <a:solidFill>
                  <a:schemeClr val="tx1"/>
                </a:solidFill>
              </a:rPr>
              <a:t> è </a:t>
            </a:r>
            <a:r>
              <a:rPr lang="en-US" dirty="0" err="1" smtClean="0">
                <a:solidFill>
                  <a:schemeClr val="tx1"/>
                </a:solidFill>
              </a:rPr>
              <a:t>stata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completa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E’ </a:t>
            </a:r>
            <a:r>
              <a:rPr lang="en-US" dirty="0" err="1" smtClean="0">
                <a:solidFill>
                  <a:schemeClr val="tx1"/>
                </a:solidFill>
              </a:rPr>
              <a:t>stata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rapido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inizio</a:t>
            </a:r>
            <a:r>
              <a:rPr lang="en-US" dirty="0" smtClean="0">
                <a:solidFill>
                  <a:schemeClr val="tx1"/>
                </a:solidFill>
              </a:rPr>
              <a:t> e di </a:t>
            </a:r>
            <a:r>
              <a:rPr lang="en-US" dirty="0" err="1" smtClean="0">
                <a:solidFill>
                  <a:schemeClr val="tx1"/>
                </a:solidFill>
              </a:rPr>
              <a:t>durata</a:t>
            </a:r>
            <a:r>
              <a:rPr lang="en-US" dirty="0" smtClean="0">
                <a:solidFill>
                  <a:schemeClr val="tx1"/>
                </a:solidFill>
              </a:rPr>
              <a:t> breve?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Il </a:t>
            </a:r>
            <a:r>
              <a:rPr lang="en-US" dirty="0" err="1" smtClean="0">
                <a:solidFill>
                  <a:schemeClr val="tx1"/>
                </a:solidFill>
              </a:rPr>
              <a:t>paziente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</a:t>
            </a:r>
            <a:r>
              <a:rPr lang="en-US" dirty="0" smtClean="0">
                <a:solidFill>
                  <a:schemeClr val="tx1"/>
                </a:solidFill>
              </a:rPr>
              <a:t> è </a:t>
            </a:r>
            <a:r>
              <a:rPr lang="en-US" dirty="0" err="1" smtClean="0">
                <a:solidFill>
                  <a:schemeClr val="tx1"/>
                </a:solidFill>
              </a:rPr>
              <a:t>ripreso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spontaneamente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completamente</a:t>
            </a:r>
            <a:r>
              <a:rPr lang="en-US" dirty="0" smtClean="0">
                <a:solidFill>
                  <a:schemeClr val="tx1"/>
                </a:solidFill>
              </a:rPr>
              <a:t> e </a:t>
            </a:r>
            <a:r>
              <a:rPr lang="en-US" dirty="0" err="1" smtClean="0">
                <a:solidFill>
                  <a:schemeClr val="tx1"/>
                </a:solidFill>
              </a:rPr>
              <a:t>senza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sequele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Il </a:t>
            </a:r>
            <a:r>
              <a:rPr lang="en-US" dirty="0" err="1" smtClean="0">
                <a:solidFill>
                  <a:schemeClr val="tx1"/>
                </a:solidFill>
              </a:rPr>
              <a:t>paziente</a:t>
            </a:r>
            <a:r>
              <a:rPr lang="en-US" dirty="0" smtClean="0">
                <a:solidFill>
                  <a:schemeClr val="tx1"/>
                </a:solidFill>
              </a:rPr>
              <a:t> ha </a:t>
            </a:r>
            <a:r>
              <a:rPr lang="en-US" dirty="0" err="1" smtClean="0">
                <a:solidFill>
                  <a:schemeClr val="tx1"/>
                </a:solidFill>
              </a:rPr>
              <a:t>perso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posturale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Se la </a:t>
            </a:r>
            <a:r>
              <a:rPr lang="en-US" b="1" dirty="0" err="1" smtClean="0">
                <a:solidFill>
                  <a:schemeClr val="tx1"/>
                </a:solidFill>
              </a:rPr>
              <a:t>risposta</a:t>
            </a:r>
            <a:r>
              <a:rPr lang="en-US" b="1" dirty="0" smtClean="0">
                <a:solidFill>
                  <a:schemeClr val="tx1"/>
                </a:solidFill>
              </a:rPr>
              <a:t> a </a:t>
            </a:r>
            <a:r>
              <a:rPr lang="en-US" b="1" dirty="0" err="1" smtClean="0">
                <a:solidFill>
                  <a:schemeClr val="tx1"/>
                </a:solidFill>
              </a:rPr>
              <a:t>queste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domande</a:t>
            </a:r>
            <a:r>
              <a:rPr lang="en-US" b="1" dirty="0" smtClean="0">
                <a:solidFill>
                  <a:schemeClr val="tx1"/>
                </a:solidFill>
              </a:rPr>
              <a:t> è </a:t>
            </a:r>
            <a:r>
              <a:rPr lang="en-US" b="1" dirty="0" err="1" smtClean="0">
                <a:solidFill>
                  <a:schemeClr val="tx1"/>
                </a:solidFill>
              </a:rPr>
              <a:t>affermativa</a:t>
            </a:r>
            <a:r>
              <a:rPr lang="en-US" b="1" dirty="0" smtClean="0">
                <a:solidFill>
                  <a:schemeClr val="tx1"/>
                </a:solidFill>
              </a:rPr>
              <a:t>, è molto </a:t>
            </a:r>
            <a:r>
              <a:rPr lang="en-US" b="1" dirty="0" err="1" smtClean="0">
                <a:solidFill>
                  <a:schemeClr val="tx1"/>
                </a:solidFill>
              </a:rPr>
              <a:t>probabile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l’episodio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stato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sincope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22960" y="478047"/>
            <a:ext cx="7543800" cy="1088068"/>
          </a:xfrm>
        </p:spPr>
        <p:txBody>
          <a:bodyPr>
            <a:normAutofit/>
          </a:bodyPr>
          <a:lstStyle/>
          <a:p>
            <a:pPr defTabSz="685800">
              <a:defRPr/>
            </a:pPr>
            <a:r>
              <a:rPr lang="it-IT" sz="3600" spc="-38" dirty="0">
                <a:solidFill>
                  <a:srgbClr val="0070C0"/>
                </a:solidFill>
              </a:rPr>
              <a:t>DIAGNOSI DIFFERENZIALE TRA SINCOPE E CONDIZIONI NON SINCOPALI</a:t>
            </a:r>
          </a:p>
        </p:txBody>
      </p:sp>
    </p:spTree>
    <p:extLst>
      <p:ext uri="{BB962C8B-B14F-4D97-AF65-F5344CB8AC3E}">
        <p14:creationId xmlns:p14="http://schemas.microsoft.com/office/powerpoint/2010/main" val="16209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78047"/>
            <a:ext cx="7543800" cy="1088068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ITER DIAGNOSTICO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sz="2400" dirty="0" smtClean="0">
                <a:solidFill>
                  <a:srgbClr val="0070C0"/>
                </a:solidFill>
              </a:rPr>
              <a:t>Esame obiettivo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2960" y="1869027"/>
            <a:ext cx="73990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Volto all’esclusione di patologie cardiologiche e neurologiche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Anomalie di frequenza e/o del ritmo, soffi, toni aggiunti, click, fremiti, polsi periferici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Misurazione PA sia basale in clinostatismo, sia in ortostatismo a 1-3-5-10 minuti: </a:t>
            </a:r>
            <a:r>
              <a:rPr lang="it-IT" b="1" dirty="0" smtClean="0"/>
              <a:t>un calo di 20-30 </a:t>
            </a:r>
            <a:r>
              <a:rPr lang="it-IT" b="1" dirty="0" err="1" smtClean="0"/>
              <a:t>mmHg</a:t>
            </a:r>
            <a:r>
              <a:rPr lang="it-IT" b="1" dirty="0" smtClean="0"/>
              <a:t> della PA sistolica entro 3 minuti di ortostatismo è diagnostico di ipotensione ortostatica, soprattutto se associato ad annebbiamento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Valutazione neurologica completa: stato di coscienza, deficit focali, disturbi del movimento, alterazioni del comportamento, atassia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Idratazione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01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822960" y="211011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INDICAZIONI AL RICOVERO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2960" y="1302587"/>
            <a:ext cx="7399020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Perdita di coscienza </a:t>
            </a:r>
            <a:r>
              <a:rPr lang="it-IT" sz="1600" dirty="0"/>
              <a:t>durante attività fisica o associata a dolore toracico o trauma grave o improvvisa insorgenza di palpitazioni poco prima </a:t>
            </a:r>
            <a:r>
              <a:rPr lang="it-IT" sz="1600" dirty="0" smtClean="0"/>
              <a:t>dell’episodio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Perdita di coscienza </a:t>
            </a:r>
            <a:r>
              <a:rPr lang="it-IT" sz="1600" dirty="0"/>
              <a:t>insorta in posizione supina e/o </a:t>
            </a:r>
            <a:r>
              <a:rPr lang="it-IT" sz="1600" dirty="0" smtClean="0"/>
              <a:t>recidive </a:t>
            </a:r>
            <a:r>
              <a:rPr lang="it-IT" sz="1600" dirty="0"/>
              <a:t>frequenti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Anamnesi familiare positiva per morte improvvisa giovanile &lt;40 anni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Episodio</a:t>
            </a:r>
            <a:r>
              <a:rPr lang="it-IT" sz="1600" dirty="0" smtClean="0"/>
              <a:t> che </a:t>
            </a:r>
            <a:r>
              <a:rPr lang="it-IT" sz="1600" dirty="0"/>
              <a:t>abbia richiesto rianimazione </a:t>
            </a:r>
            <a:r>
              <a:rPr lang="it-IT" sz="1600" dirty="0" smtClean="0"/>
              <a:t>cardiopolmonare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Scompenso </a:t>
            </a:r>
            <a:r>
              <a:rPr lang="it-IT" sz="1600" dirty="0"/>
              <a:t>cardiaco, </a:t>
            </a:r>
            <a:r>
              <a:rPr lang="it-IT" sz="1600" dirty="0" smtClean="0"/>
              <a:t>cardiopatia strutturale emodinamicamente </a:t>
            </a:r>
            <a:r>
              <a:rPr lang="it-IT" sz="1600" dirty="0"/>
              <a:t>significativa, aritmie, crisi ipossiche, «spasmi affettivi pallidi» che richiedano vigorosa stimolazione per </a:t>
            </a:r>
            <a:r>
              <a:rPr lang="it-IT" sz="1600" dirty="0" smtClean="0"/>
              <a:t>risolversi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Importanti patologie associate (ad esempio anemia significativa)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Gravi effetti collaterali da farmaci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Ingestione di sostanze tossiche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 smtClean="0"/>
              <a:t>Ictus o deficit neurologici focali, stato epilettico, segni di irritazione meningea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58363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68980" y="941070"/>
            <a:ext cx="2674620" cy="464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Anamnesi ed esame obiettivo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135855" y="2262195"/>
            <a:ext cx="2830059" cy="1180015"/>
            <a:chOff x="181140" y="1873260"/>
            <a:chExt cx="3773412" cy="2354818"/>
          </a:xfrm>
        </p:grpSpPr>
        <p:sp>
          <p:nvSpPr>
            <p:cNvPr id="15" name="Rettangolo 14"/>
            <p:cNvSpPr/>
            <p:nvPr/>
          </p:nvSpPr>
          <p:spPr>
            <a:xfrm>
              <a:off x="181140" y="2140060"/>
              <a:ext cx="3773412" cy="208801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b="1" dirty="0">
                  <a:solidFill>
                    <a:srgbClr val="FF0000"/>
                  </a:solidFill>
                </a:rPr>
                <a:t>Esami di laboratorio: </a:t>
              </a:r>
              <a:r>
                <a:rPr lang="it-IT" sz="1350" dirty="0">
                  <a:solidFill>
                    <a:srgbClr val="FF0000"/>
                  </a:solidFill>
                </a:rPr>
                <a:t>emocromo, glucosio, elettroliti, EGA, tossicologico</a:t>
              </a:r>
            </a:p>
            <a:p>
              <a:pPr algn="ctr"/>
              <a:r>
                <a:rPr lang="it-IT" sz="1350" b="1" dirty="0">
                  <a:solidFill>
                    <a:srgbClr val="FF0000"/>
                  </a:solidFill>
                </a:rPr>
                <a:t>Consulenza neurologica</a:t>
              </a:r>
            </a:p>
            <a:p>
              <a:pPr algn="ctr"/>
              <a:endParaRPr lang="it-IT" sz="135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4" name="Connettore 1 73"/>
            <p:cNvCxnSpPr/>
            <p:nvPr/>
          </p:nvCxnSpPr>
          <p:spPr>
            <a:xfrm>
              <a:off x="2058888" y="1873260"/>
              <a:ext cx="0" cy="25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uppo 2"/>
          <p:cNvGrpSpPr/>
          <p:nvPr/>
        </p:nvGrpSpPr>
        <p:grpSpPr>
          <a:xfrm>
            <a:off x="141907" y="1405890"/>
            <a:ext cx="4464383" cy="836669"/>
            <a:chOff x="189210" y="731520"/>
            <a:chExt cx="5952510" cy="1115558"/>
          </a:xfrm>
        </p:grpSpPr>
        <p:cxnSp>
          <p:nvCxnSpPr>
            <p:cNvPr id="54" name="Connettore 1 53"/>
            <p:cNvCxnSpPr/>
            <p:nvPr/>
          </p:nvCxnSpPr>
          <p:spPr>
            <a:xfrm>
              <a:off x="6141720" y="731520"/>
              <a:ext cx="0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/>
          </p:nvCxnSpPr>
          <p:spPr>
            <a:xfrm>
              <a:off x="3108960" y="985520"/>
              <a:ext cx="30327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Rettangolo 71"/>
            <p:cNvSpPr/>
            <p:nvPr/>
          </p:nvSpPr>
          <p:spPr>
            <a:xfrm>
              <a:off x="189210" y="1210210"/>
              <a:ext cx="3750910" cy="63686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b="1" dirty="0">
                  <a:solidFill>
                    <a:srgbClr val="FF0000"/>
                  </a:solidFill>
                </a:rPr>
                <a:t>Sospetta patologia neurologica</a:t>
              </a:r>
            </a:p>
          </p:txBody>
        </p:sp>
        <p:cxnSp>
          <p:nvCxnSpPr>
            <p:cNvPr id="75" name="Connettore 1 74"/>
            <p:cNvCxnSpPr/>
            <p:nvPr/>
          </p:nvCxnSpPr>
          <p:spPr>
            <a:xfrm>
              <a:off x="3118860" y="970500"/>
              <a:ext cx="0" cy="23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uppo 6"/>
          <p:cNvGrpSpPr/>
          <p:nvPr/>
        </p:nvGrpSpPr>
        <p:grpSpPr>
          <a:xfrm>
            <a:off x="141906" y="3442279"/>
            <a:ext cx="2824007" cy="682494"/>
            <a:chOff x="141906" y="3442279"/>
            <a:chExt cx="2824007" cy="682494"/>
          </a:xfrm>
        </p:grpSpPr>
        <p:sp>
          <p:nvSpPr>
            <p:cNvPr id="6" name="CasellaDiTesto 5"/>
            <p:cNvSpPr txBox="1"/>
            <p:nvPr/>
          </p:nvSpPr>
          <p:spPr>
            <a:xfrm>
              <a:off x="141906" y="3584773"/>
              <a:ext cx="2824007" cy="540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b="1" dirty="0" err="1">
                  <a:solidFill>
                    <a:srgbClr val="FF0000"/>
                  </a:solidFill>
                </a:rPr>
                <a:t>Imaging</a:t>
              </a:r>
              <a:r>
                <a:rPr lang="it-IT" sz="1350" b="1" dirty="0">
                  <a:solidFill>
                    <a:srgbClr val="FF0000"/>
                  </a:solidFill>
                </a:rPr>
                <a:t>: </a:t>
              </a:r>
              <a:r>
                <a:rPr lang="it-IT" sz="1350" dirty="0">
                  <a:solidFill>
                    <a:srgbClr val="FF0000"/>
                  </a:solidFill>
                </a:rPr>
                <a:t>RMN/TC</a:t>
              </a:r>
            </a:p>
            <a:p>
              <a:pPr algn="ctr"/>
              <a:r>
                <a:rPr lang="it-IT" sz="1350" b="1" dirty="0">
                  <a:solidFill>
                    <a:srgbClr val="FF0000"/>
                  </a:solidFill>
                </a:rPr>
                <a:t>EEG</a:t>
              </a:r>
            </a:p>
            <a:p>
              <a:endParaRPr lang="it-IT" dirty="0"/>
            </a:p>
          </p:txBody>
        </p:sp>
        <p:cxnSp>
          <p:nvCxnSpPr>
            <p:cNvPr id="16" name="Connettore 1 15"/>
            <p:cNvCxnSpPr/>
            <p:nvPr/>
          </p:nvCxnSpPr>
          <p:spPr>
            <a:xfrm>
              <a:off x="1550910" y="3442279"/>
              <a:ext cx="0" cy="1272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CasellaDiTesto 7"/>
          <p:cNvSpPr txBox="1"/>
          <p:nvPr/>
        </p:nvSpPr>
        <p:spPr>
          <a:xfrm>
            <a:off x="4143122" y="1715513"/>
            <a:ext cx="4795085" cy="5004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Storia dell’episodio ed EO: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mancanza di sindromi prodromici neurovegetativi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Perdita di tono rapida e improvvisa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Cefalea o vertigini prima dell’episodio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Alterazione del comportamento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Periodo post-critico prolungato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Incapacità a descrivere/ricordarsi dell’episodio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Incontinenza </a:t>
            </a:r>
            <a:r>
              <a:rPr lang="it-IT" dirty="0" err="1" smtClean="0"/>
              <a:t>sfinteriale</a:t>
            </a: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Scosse tonico-cloniche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Deviazione laterale di lingua/occhi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Segni neurologici focali dopo l’episodio</a:t>
            </a:r>
          </a:p>
          <a:p>
            <a:r>
              <a:rPr lang="it-IT" sz="2000" b="1" dirty="0" smtClean="0"/>
              <a:t>Storia familiare:</a:t>
            </a:r>
          </a:p>
          <a:p>
            <a:r>
              <a:rPr lang="it-IT" dirty="0" smtClean="0"/>
              <a:t>Epilessia, cefalea, disordini vestibolari, disordini del sonno</a:t>
            </a:r>
          </a:p>
          <a:p>
            <a:r>
              <a:rPr lang="it-IT" sz="2000" b="1" dirty="0" smtClean="0"/>
              <a:t>ECG: </a:t>
            </a:r>
            <a:r>
              <a:rPr lang="it-IT" dirty="0" smtClean="0"/>
              <a:t>normale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04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hermata 2017-03-06 alle 10.51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8" y="1547661"/>
            <a:ext cx="9091654" cy="563493"/>
          </a:xfrm>
          <a:prstGeom prst="rect">
            <a:avLst/>
          </a:prstGeom>
        </p:spPr>
      </p:pic>
      <p:pic>
        <p:nvPicPr>
          <p:cNvPr id="11" name="Immagine 10" descr="Schermata 2017-03-06 alle 10.03.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3" y="2315930"/>
            <a:ext cx="8965975" cy="229753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680085" y="87929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RMN vs </a:t>
            </a:r>
            <a:r>
              <a:rPr lang="it-IT" dirty="0" smtClean="0">
                <a:solidFill>
                  <a:srgbClr val="0070C0"/>
                </a:solidFill>
              </a:rPr>
              <a:t>TC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47008" y="1230007"/>
            <a:ext cx="5449985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CT superiore per: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/>
              <a:t>valutazione delle strutture ossee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/>
              <a:t>Calcificazioni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/>
              <a:t>Emorragie intracraniche</a:t>
            </a:r>
          </a:p>
          <a:p>
            <a:r>
              <a:rPr lang="it-IT" sz="2400" b="1" dirty="0" smtClean="0"/>
              <a:t>CT  insieme a storia clinica ed EO è sufficiente in emergenza/urgenza per: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/>
              <a:t>Trauma acuto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/>
              <a:t>Convulsioni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/>
              <a:t>Alterazioni stato mentale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/>
              <a:t>Deficit neurologici focali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smtClean="0"/>
              <a:t>Cefalea acuta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039" t="58437" r="29723" b="28915"/>
          <a:stretch>
            <a:fillRect/>
          </a:stretch>
        </p:blipFill>
        <p:spPr bwMode="auto">
          <a:xfrm>
            <a:off x="113110" y="1147206"/>
            <a:ext cx="7960754" cy="83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6076" t="19093" r="28038" b="16003"/>
          <a:stretch>
            <a:fillRect/>
          </a:stretch>
        </p:blipFill>
        <p:spPr bwMode="auto">
          <a:xfrm>
            <a:off x="160735" y="2032483"/>
            <a:ext cx="7935956" cy="416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680085" y="87929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RMN vs TC (</a:t>
            </a:r>
            <a:r>
              <a:rPr lang="it-IT" dirty="0" err="1">
                <a:solidFill>
                  <a:srgbClr val="0070C0"/>
                </a:solidFill>
              </a:rPr>
              <a:t>2</a:t>
            </a:r>
            <a:r>
              <a:rPr lang="it-IT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9" name="Connettore 1 5"/>
          <p:cNvCxnSpPr/>
          <p:nvPr/>
        </p:nvCxnSpPr>
        <p:spPr>
          <a:xfrm>
            <a:off x="868761" y="2627976"/>
            <a:ext cx="6876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5"/>
          <p:cNvCxnSpPr/>
          <p:nvPr/>
        </p:nvCxnSpPr>
        <p:spPr>
          <a:xfrm>
            <a:off x="880173" y="2815204"/>
            <a:ext cx="2412000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5"/>
          <p:cNvCxnSpPr/>
          <p:nvPr/>
        </p:nvCxnSpPr>
        <p:spPr>
          <a:xfrm flipV="1">
            <a:off x="853857" y="3189397"/>
            <a:ext cx="2279468" cy="5009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760651" y="5428499"/>
            <a:ext cx="7112899" cy="77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537506"/>
            <a:ext cx="7543800" cy="761884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CASO CLINICO </a:t>
            </a:r>
            <a:r>
              <a:rPr lang="it-IT" dirty="0" err="1" smtClean="0">
                <a:solidFill>
                  <a:srgbClr val="0070C0"/>
                </a:solidFill>
              </a:rPr>
              <a:t>1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6"/>
            <a:ext cx="75988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Antonio, EC </a:t>
            </a:r>
            <a:r>
              <a:rPr lang="it-IT" sz="2000" dirty="0" err="1">
                <a:solidFill>
                  <a:srgbClr val="FF0000"/>
                </a:solidFill>
              </a:rPr>
              <a:t>4</a:t>
            </a:r>
            <a:r>
              <a:rPr lang="it-IT" sz="2000" dirty="0">
                <a:solidFill>
                  <a:srgbClr val="FF0000"/>
                </a:solidFill>
              </a:rPr>
              <a:t> a </a:t>
            </a:r>
            <a:r>
              <a:rPr lang="it-IT" sz="2000" dirty="0" err="1">
                <a:solidFill>
                  <a:srgbClr val="FF0000"/>
                </a:solidFill>
              </a:rPr>
              <a:t>1</a:t>
            </a:r>
            <a:r>
              <a:rPr lang="it-IT" sz="2000" dirty="0">
                <a:solidFill>
                  <a:srgbClr val="FF0000"/>
                </a:solidFill>
              </a:rPr>
              <a:t>/12</a:t>
            </a:r>
          </a:p>
          <a:p>
            <a:pPr algn="just"/>
            <a:endParaRPr lang="it-IT" sz="1500" dirty="0"/>
          </a:p>
          <a:p>
            <a:pPr algn="just"/>
            <a:r>
              <a:rPr lang="it-IT" dirty="0"/>
              <a:t>Anamnesi gravidica, perinatale, fisiologica, patologica remota: non </a:t>
            </a:r>
            <a:r>
              <a:rPr lang="it-IT" dirty="0" err="1"/>
              <a:t>contributorie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Durante il riposo pomeridiano compaiono tosse, conati seguiti da un episodio di vomito, </a:t>
            </a:r>
            <a:r>
              <a:rPr lang="it-IT" b="1" dirty="0"/>
              <a:t>deviazione tonica dello sguardo</a:t>
            </a:r>
            <a:r>
              <a:rPr lang="it-IT" dirty="0"/>
              <a:t> a sinistra, </a:t>
            </a:r>
            <a:r>
              <a:rPr lang="it-IT" b="1" dirty="0"/>
              <a:t>fluttuazione dello stato di coscienza con graduale perdita di contatto</a:t>
            </a:r>
            <a:r>
              <a:rPr lang="it-IT" dirty="0"/>
              <a:t> senza manifestazioni cloniche.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EO all’ingresso in PS: “parametri vitali nella norma, </a:t>
            </a:r>
            <a:r>
              <a:rPr lang="it-IT" b="1" dirty="0"/>
              <a:t>assente l’interazione con l’ambiente, deviazione tonica dello sguardo a sinistra</a:t>
            </a:r>
            <a:r>
              <a:rPr lang="it-IT" dirty="0"/>
              <a:t>”</a:t>
            </a:r>
          </a:p>
          <a:p>
            <a:endParaRPr lang="it-IT" sz="1500" dirty="0"/>
          </a:p>
          <a:p>
            <a:endParaRPr lang="it-IT" sz="1500" dirty="0"/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8237" t="30907" r="29723" b="27885"/>
          <a:stretch>
            <a:fillRect/>
          </a:stretch>
        </p:blipFill>
        <p:spPr bwMode="auto">
          <a:xfrm>
            <a:off x="135732" y="1709147"/>
            <a:ext cx="7934400" cy="280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501706" y="1702614"/>
            <a:ext cx="7568426" cy="983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10" name="Connettore 1 5"/>
          <p:cNvCxnSpPr/>
          <p:nvPr/>
        </p:nvCxnSpPr>
        <p:spPr>
          <a:xfrm>
            <a:off x="604994" y="3684447"/>
            <a:ext cx="2340000" cy="5816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5"/>
          <p:cNvCxnSpPr/>
          <p:nvPr/>
        </p:nvCxnSpPr>
        <p:spPr>
          <a:xfrm>
            <a:off x="611048" y="3874406"/>
            <a:ext cx="1450757" cy="10577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olo 1"/>
          <p:cNvSpPr txBox="1">
            <a:spLocks/>
          </p:cNvSpPr>
          <p:nvPr/>
        </p:nvSpPr>
        <p:spPr>
          <a:xfrm>
            <a:off x="680085" y="87929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RMN vs TC </a:t>
            </a:r>
            <a:r>
              <a:rPr lang="it-IT" dirty="0" smtClean="0">
                <a:solidFill>
                  <a:srgbClr val="0070C0"/>
                </a:solidFill>
              </a:rPr>
              <a:t>(</a:t>
            </a:r>
            <a:r>
              <a:rPr lang="it-IT" dirty="0">
                <a:solidFill>
                  <a:srgbClr val="0070C0"/>
                </a:solidFill>
              </a:rPr>
              <a:t>3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  <a:endParaRPr lang="it-IT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342900" y="2165324"/>
            <a:ext cx="8338352" cy="386789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dirty="0" smtClean="0">
                <a:solidFill>
                  <a:schemeClr val="tx1"/>
                </a:solidFill>
              </a:rPr>
              <a:t>Un EEG dovrebbe essere effettuato per supportare la diagnosi di epilessia nei pazienti </a:t>
            </a:r>
            <a:r>
              <a:rPr lang="it-IT" b="1" dirty="0" smtClean="0">
                <a:solidFill>
                  <a:schemeClr val="tx1"/>
                </a:solidFill>
              </a:rPr>
              <a:t>la cui storia clinica suggerisce che l’evento ha un’origine epilettica</a:t>
            </a:r>
            <a:endParaRPr lang="it-IT" b="1" dirty="0" smtClean="0">
              <a:solidFill>
                <a:schemeClr val="tx1"/>
              </a:solidFill>
              <a:uFillTx/>
            </a:endParaRPr>
          </a:p>
          <a:p>
            <a:pPr algn="just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it-IT" dirty="0" smtClean="0">
                <a:solidFill>
                  <a:schemeClr val="tx1"/>
                </a:solidFill>
                <a:uFillTx/>
              </a:rPr>
              <a:t>Nei </a:t>
            </a:r>
            <a:r>
              <a:rPr lang="it-IT" dirty="0">
                <a:solidFill>
                  <a:schemeClr val="tx1"/>
                </a:solidFill>
                <a:uFillTx/>
              </a:rPr>
              <a:t>bambini un </a:t>
            </a:r>
            <a:r>
              <a:rPr lang="it-IT" b="1" dirty="0">
                <a:solidFill>
                  <a:schemeClr val="tx1"/>
                </a:solidFill>
                <a:uFillTx/>
              </a:rPr>
              <a:t>EEG ottenuto entro 24 ore </a:t>
            </a:r>
            <a:r>
              <a:rPr lang="it-IT" dirty="0">
                <a:solidFill>
                  <a:schemeClr val="tx1"/>
                </a:solidFill>
                <a:uFillTx/>
              </a:rPr>
              <a:t>dalla crisi ha una </a:t>
            </a:r>
            <a:r>
              <a:rPr lang="it-IT" b="1" dirty="0">
                <a:solidFill>
                  <a:schemeClr val="tx1"/>
                </a:solidFill>
                <a:uFillTx/>
              </a:rPr>
              <a:t>maggiore probabilità di presentare anomalie </a:t>
            </a:r>
            <a:r>
              <a:rPr lang="it-IT" b="1" dirty="0" err="1" smtClean="0">
                <a:solidFill>
                  <a:schemeClr val="tx1"/>
                </a:solidFill>
                <a:uFillTx/>
              </a:rPr>
              <a:t>epilettiformi</a:t>
            </a:r>
            <a:endParaRPr lang="it-IT" b="1" dirty="0" smtClean="0">
              <a:solidFill>
                <a:schemeClr val="tx1"/>
              </a:solidFill>
              <a:uFillTx/>
            </a:endParaRPr>
          </a:p>
          <a:p>
            <a:pPr algn="just"/>
            <a:endParaRPr lang="it-IT" dirty="0" smtClean="0">
              <a:solidFill>
                <a:schemeClr val="tx1"/>
              </a:solidFill>
              <a:uFillTx/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  <a:uFillTx/>
              </a:rPr>
              <a:t>Effettuare sempre le </a:t>
            </a:r>
            <a:r>
              <a:rPr lang="it-IT" b="1" dirty="0" smtClean="0">
                <a:solidFill>
                  <a:schemeClr val="tx1"/>
                </a:solidFill>
                <a:uFillTx/>
              </a:rPr>
              <a:t>manovre </a:t>
            </a:r>
            <a:r>
              <a:rPr lang="it-IT" b="1" dirty="0" err="1" smtClean="0">
                <a:solidFill>
                  <a:schemeClr val="tx1"/>
                </a:solidFill>
                <a:uFillTx/>
              </a:rPr>
              <a:t>stimolatorie</a:t>
            </a:r>
            <a:r>
              <a:rPr lang="it-IT" dirty="0" smtClean="0">
                <a:solidFill>
                  <a:schemeClr val="tx1"/>
                </a:solidFill>
                <a:uFillTx/>
              </a:rPr>
              <a:t>: iperventilazione 4 min, </a:t>
            </a:r>
            <a:r>
              <a:rPr lang="it-IT" dirty="0" err="1" smtClean="0">
                <a:solidFill>
                  <a:schemeClr val="tx1"/>
                </a:solidFill>
                <a:uFillTx/>
              </a:rPr>
              <a:t>fotostimolazione</a:t>
            </a:r>
            <a:endParaRPr lang="it-IT" dirty="0" smtClean="0">
              <a:solidFill>
                <a:schemeClr val="tx1"/>
              </a:solidFill>
              <a:uFillTx/>
            </a:endParaRPr>
          </a:p>
          <a:p>
            <a:pPr algn="just"/>
            <a:endParaRPr lang="it-IT" dirty="0" smtClean="0">
              <a:solidFill>
                <a:schemeClr val="tx1"/>
              </a:solidFill>
              <a:uFillTx/>
            </a:endParaRPr>
          </a:p>
          <a:p>
            <a:pPr algn="just"/>
            <a:r>
              <a:rPr lang="it-IT" dirty="0" smtClean="0">
                <a:solidFill>
                  <a:schemeClr val="tx1"/>
                </a:solidFill>
                <a:uFillTx/>
              </a:rPr>
              <a:t>Se </a:t>
            </a:r>
            <a:r>
              <a:rPr lang="it-IT" b="1" dirty="0">
                <a:solidFill>
                  <a:schemeClr val="tx1"/>
                </a:solidFill>
                <a:uFillTx/>
              </a:rPr>
              <a:t>non </a:t>
            </a:r>
            <a:r>
              <a:rPr lang="it-IT" b="1" dirty="0" smtClean="0">
                <a:solidFill>
                  <a:schemeClr val="tx1"/>
                </a:solidFill>
                <a:uFillTx/>
              </a:rPr>
              <a:t>informativo: EEG </a:t>
            </a:r>
            <a:r>
              <a:rPr lang="it-IT" b="1" dirty="0">
                <a:solidFill>
                  <a:schemeClr val="tx1"/>
                </a:solidFill>
                <a:uFillTx/>
              </a:rPr>
              <a:t>in </a:t>
            </a:r>
            <a:r>
              <a:rPr lang="it-IT" b="1" dirty="0" smtClean="0">
                <a:solidFill>
                  <a:schemeClr val="tx1"/>
                </a:solidFill>
                <a:uFillTx/>
              </a:rPr>
              <a:t>sonno/dopo deprivazione di sonno</a:t>
            </a:r>
            <a:r>
              <a:rPr lang="it-IT" dirty="0" smtClean="0">
                <a:solidFill>
                  <a:schemeClr val="tx1"/>
                </a:solidFill>
                <a:uFillTx/>
              </a:rPr>
              <a:t> incrementa </a:t>
            </a:r>
            <a:r>
              <a:rPr lang="it-IT" dirty="0">
                <a:solidFill>
                  <a:schemeClr val="tx1"/>
                </a:solidFill>
                <a:uFillTx/>
              </a:rPr>
              <a:t>la probabilità di reperire anormalità del </a:t>
            </a:r>
            <a:r>
              <a:rPr lang="it-IT" dirty="0" smtClean="0">
                <a:solidFill>
                  <a:schemeClr val="tx1"/>
                </a:solidFill>
                <a:uFillTx/>
              </a:rPr>
              <a:t>tracciato</a:t>
            </a:r>
          </a:p>
          <a:p>
            <a:pPr algn="just"/>
            <a:endParaRPr lang="it-IT" dirty="0" smtClean="0">
              <a:solidFill>
                <a:schemeClr val="tx1"/>
              </a:solidFill>
            </a:endParaRPr>
          </a:p>
          <a:p>
            <a:pPr algn="just"/>
            <a:endParaRPr lang="en-US" sz="1200" b="1" i="1" dirty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it-IT" dirty="0" smtClean="0">
              <a:solidFill>
                <a:schemeClr val="tx1"/>
              </a:solidFill>
              <a:uFillTx/>
            </a:endParaRPr>
          </a:p>
          <a:p>
            <a:pPr algn="just"/>
            <a:endParaRPr lang="it-IT" dirty="0" smtClean="0">
              <a:solidFill>
                <a:schemeClr val="tx1"/>
              </a:solidFill>
              <a:uFillTx/>
            </a:endParaRPr>
          </a:p>
          <a:p>
            <a:pPr marL="0" indent="0" algn="just">
              <a:buNone/>
            </a:pPr>
            <a:r>
              <a:rPr lang="it-IT" i="1" dirty="0" smtClean="0">
                <a:solidFill>
                  <a:schemeClr val="tx1"/>
                </a:solidFill>
                <a:uFillTx/>
              </a:rPr>
              <a:t> </a:t>
            </a:r>
          </a:p>
          <a:p>
            <a:pPr marL="0" indent="0" algn="just">
              <a:buNone/>
            </a:pPr>
            <a:r>
              <a:rPr lang="it-IT" i="1" dirty="0" smtClean="0">
                <a:solidFill>
                  <a:schemeClr val="tx1"/>
                </a:solidFill>
                <a:uFillTx/>
              </a:rPr>
              <a:t>                                                                   </a:t>
            </a:r>
            <a:endParaRPr lang="it-IT" dirty="0" smtClean="0">
              <a:solidFill>
                <a:schemeClr val="tx1"/>
              </a:solidFill>
              <a:uFillTx/>
            </a:endParaRPr>
          </a:p>
          <a:p>
            <a:pPr algn="just"/>
            <a:endParaRPr lang="it-IT" dirty="0" smtClean="0">
              <a:solidFill>
                <a:schemeClr val="tx1"/>
              </a:solidFill>
              <a:uFillTx/>
            </a:endParaRPr>
          </a:p>
          <a:p>
            <a:endParaRPr lang="it-IT" dirty="0" smtClean="0">
              <a:solidFill>
                <a:schemeClr val="tx1"/>
              </a:solidFill>
              <a:uFillTx/>
            </a:endParaRPr>
          </a:p>
          <a:p>
            <a:endParaRPr lang="it-IT" dirty="0" smtClean="0">
              <a:solidFill>
                <a:schemeClr val="tx1"/>
              </a:solidFill>
              <a:uFillTx/>
            </a:endParaRPr>
          </a:p>
          <a:p>
            <a:endParaRPr lang="it-IT" dirty="0" smtClean="0">
              <a:solidFill>
                <a:schemeClr val="tx1"/>
              </a:solidFill>
              <a:uFillTx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680084" y="452069"/>
            <a:ext cx="8463915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ELETTROENCEFALOGRAMMA</a:t>
            </a:r>
          </a:p>
        </p:txBody>
      </p:sp>
      <p:sp>
        <p:nvSpPr>
          <p:cNvPr id="4" name="Rettangolo 3"/>
          <p:cNvSpPr/>
          <p:nvPr/>
        </p:nvSpPr>
        <p:spPr>
          <a:xfrm>
            <a:off x="299405" y="1993926"/>
            <a:ext cx="8415717" cy="983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342900" y="2262396"/>
            <a:ext cx="8338352" cy="386789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Bambini con </a:t>
            </a:r>
            <a:r>
              <a:rPr lang="en-US" dirty="0" err="1" smtClean="0">
                <a:solidFill>
                  <a:schemeClr val="tx1"/>
                </a:solidFill>
              </a:rPr>
              <a:t>movimenti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anormali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 in cui </a:t>
            </a:r>
            <a:r>
              <a:rPr lang="en-US" b="1" dirty="0" err="1" smtClean="0">
                <a:solidFill>
                  <a:schemeClr val="tx1"/>
                </a:solidFill>
              </a:rPr>
              <a:t>l’EEG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</a:rPr>
              <a:t>di</a:t>
            </a:r>
            <a:r>
              <a:rPr lang="en-US" b="1" dirty="0" smtClean="0">
                <a:solidFill>
                  <a:schemeClr val="tx1"/>
                </a:solidFill>
              </a:rPr>
              <a:t> routine non </a:t>
            </a:r>
            <a:r>
              <a:rPr lang="en-US" b="1" dirty="0" err="1" smtClean="0">
                <a:solidFill>
                  <a:schemeClr val="tx1"/>
                </a:solidFill>
              </a:rPr>
              <a:t>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diagnostico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potrebbero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beneficiare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registrazione</a:t>
            </a:r>
            <a:r>
              <a:rPr lang="en-US" b="1" dirty="0" smtClean="0">
                <a:solidFill>
                  <a:schemeClr val="tx1"/>
                </a:solidFill>
              </a:rPr>
              <a:t> video-EEG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un</a:t>
            </a:r>
            <a:r>
              <a:rPr lang="en-US" b="1" dirty="0" smtClean="0">
                <a:solidFill>
                  <a:schemeClr val="tx1"/>
                </a:solidFill>
              </a:rPr>
              <a:t> EEG 24 </a:t>
            </a:r>
            <a:r>
              <a:rPr lang="en-US" b="1" dirty="0" err="1" smtClean="0">
                <a:solidFill>
                  <a:schemeClr val="tx1"/>
                </a:solidFill>
              </a:rPr>
              <a:t>h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it-IT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L’EEG </a:t>
            </a:r>
            <a:r>
              <a:rPr lang="en-US" b="1" dirty="0" smtClean="0">
                <a:solidFill>
                  <a:schemeClr val="tx1"/>
                </a:solidFill>
              </a:rPr>
              <a:t>non </a:t>
            </a:r>
            <a:r>
              <a:rPr lang="en-US" b="1" dirty="0" err="1" smtClean="0">
                <a:solidFill>
                  <a:schemeClr val="tx1"/>
                </a:solidFill>
              </a:rPr>
              <a:t>dovrebbe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essere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eseguito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diagnosi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probabile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sincope</a:t>
            </a:r>
            <a:r>
              <a:rPr lang="en-US" dirty="0" smtClean="0">
                <a:solidFill>
                  <a:schemeClr val="tx1"/>
                </a:solidFill>
              </a:rPr>
              <a:t> per la </a:t>
            </a:r>
            <a:r>
              <a:rPr lang="en-US" dirty="0" err="1" smtClean="0">
                <a:solidFill>
                  <a:schemeClr val="tx1"/>
                </a:solidFill>
              </a:rPr>
              <a:t>possibilità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un </a:t>
            </a:r>
            <a:r>
              <a:rPr lang="en-US" dirty="0" err="1" smtClean="0">
                <a:solidFill>
                  <a:schemeClr val="tx1"/>
                </a:solidFill>
              </a:rPr>
              <a:t>falso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positivo</a:t>
            </a:r>
            <a:endParaRPr lang="en-US" i="1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L’EEG non </a:t>
            </a:r>
            <a:r>
              <a:rPr lang="en-US" dirty="0" err="1" smtClean="0">
                <a:solidFill>
                  <a:schemeClr val="tx1"/>
                </a:solidFill>
              </a:rPr>
              <a:t>dovrebbe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essere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usato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per </a:t>
            </a:r>
            <a:r>
              <a:rPr lang="en-US" b="1" dirty="0" err="1" smtClean="0">
                <a:solidFill>
                  <a:schemeClr val="tx1"/>
                </a:solidFill>
              </a:rPr>
              <a:t>escludere</a:t>
            </a:r>
            <a:r>
              <a:rPr lang="en-US" b="1" dirty="0" smtClean="0">
                <a:solidFill>
                  <a:schemeClr val="tx1"/>
                </a:solidFill>
              </a:rPr>
              <a:t> la </a:t>
            </a:r>
            <a:r>
              <a:rPr lang="en-US" b="1" dirty="0" err="1" smtClean="0">
                <a:solidFill>
                  <a:schemeClr val="tx1"/>
                </a:solidFill>
              </a:rPr>
              <a:t>diagnosi</a:t>
            </a:r>
            <a:r>
              <a:rPr lang="en-US" b="1" dirty="0" smtClean="0">
                <a:solidFill>
                  <a:schemeClr val="tx1"/>
                </a:solidFill>
              </a:rPr>
              <a:t> di </a:t>
            </a:r>
            <a:r>
              <a:rPr lang="en-US" b="1" dirty="0" err="1" smtClean="0">
                <a:solidFill>
                  <a:schemeClr val="tx1"/>
                </a:solidFill>
              </a:rPr>
              <a:t>epilessia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un bambino o in un </a:t>
            </a:r>
            <a:r>
              <a:rPr lang="en-US" dirty="0" err="1" smtClean="0">
                <a:solidFill>
                  <a:schemeClr val="tx1"/>
                </a:solidFill>
              </a:rPr>
              <a:t>adulto</a:t>
            </a:r>
            <a:r>
              <a:rPr lang="en-US" dirty="0" smtClean="0">
                <a:solidFill>
                  <a:schemeClr val="tx1"/>
                </a:solidFill>
              </a:rPr>
              <a:t> in cui la </a:t>
            </a:r>
            <a:r>
              <a:rPr lang="en-US" dirty="0" err="1" smtClean="0">
                <a:solidFill>
                  <a:schemeClr val="tx1"/>
                </a:solidFill>
              </a:rPr>
              <a:t>presentazione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clinica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supporta</a:t>
            </a:r>
            <a:r>
              <a:rPr lang="en-US" b="1" dirty="0" smtClean="0">
                <a:solidFill>
                  <a:schemeClr val="tx1"/>
                </a:solidFill>
              </a:rPr>
              <a:t> la </a:t>
            </a:r>
            <a:r>
              <a:rPr lang="en-US" b="1" dirty="0" err="1" smtClean="0">
                <a:solidFill>
                  <a:schemeClr val="tx1"/>
                </a:solidFill>
              </a:rPr>
              <a:t>diagnosi</a:t>
            </a:r>
            <a:r>
              <a:rPr lang="en-US" b="1" dirty="0" smtClean="0">
                <a:solidFill>
                  <a:schemeClr val="tx1"/>
                </a:solidFill>
              </a:rPr>
              <a:t> di un </a:t>
            </a:r>
            <a:r>
              <a:rPr lang="en-US" b="1" dirty="0" err="1" smtClean="0">
                <a:solidFill>
                  <a:schemeClr val="tx1"/>
                </a:solidFill>
              </a:rPr>
              <a:t>evento</a:t>
            </a:r>
            <a:r>
              <a:rPr lang="en-US" b="1" dirty="0" smtClean="0">
                <a:solidFill>
                  <a:schemeClr val="tx1"/>
                </a:solidFill>
              </a:rPr>
              <a:t> non-</a:t>
            </a:r>
            <a:r>
              <a:rPr lang="en-US" b="1" dirty="0" err="1" smtClean="0">
                <a:solidFill>
                  <a:schemeClr val="tx1"/>
                </a:solidFill>
              </a:rPr>
              <a:t>epilettico</a:t>
            </a:r>
            <a:endParaRPr lang="en-US" i="1" dirty="0" smtClean="0">
              <a:solidFill>
                <a:schemeClr val="tx1"/>
              </a:solidFill>
            </a:endParaRPr>
          </a:p>
          <a:p>
            <a:pPr algn="just"/>
            <a:endParaRPr lang="it-IT" dirty="0" smtClean="0">
              <a:solidFill>
                <a:schemeClr val="tx1"/>
              </a:solidFill>
              <a:uFillTx/>
            </a:endParaRPr>
          </a:p>
          <a:p>
            <a:pPr marL="0" indent="0" algn="just">
              <a:buNone/>
            </a:pPr>
            <a:r>
              <a:rPr lang="it-IT" i="1" dirty="0" smtClean="0">
                <a:solidFill>
                  <a:schemeClr val="tx1"/>
                </a:solidFill>
                <a:uFillTx/>
              </a:rPr>
              <a:t> </a:t>
            </a:r>
          </a:p>
          <a:p>
            <a:pPr marL="0" indent="0" algn="just">
              <a:buNone/>
            </a:pPr>
            <a:r>
              <a:rPr lang="it-IT" i="1" dirty="0" smtClean="0">
                <a:solidFill>
                  <a:schemeClr val="tx1"/>
                </a:solidFill>
                <a:uFillTx/>
              </a:rPr>
              <a:t>                                                                   </a:t>
            </a:r>
            <a:endParaRPr lang="it-IT" dirty="0" smtClean="0">
              <a:solidFill>
                <a:schemeClr val="tx1"/>
              </a:solidFill>
              <a:uFillTx/>
            </a:endParaRPr>
          </a:p>
          <a:p>
            <a:pPr algn="just"/>
            <a:endParaRPr lang="it-IT" dirty="0" smtClean="0">
              <a:solidFill>
                <a:schemeClr val="tx1"/>
              </a:solidFill>
              <a:uFillTx/>
            </a:endParaRPr>
          </a:p>
          <a:p>
            <a:endParaRPr lang="it-IT" dirty="0" smtClean="0">
              <a:solidFill>
                <a:schemeClr val="tx1"/>
              </a:solidFill>
              <a:uFillTx/>
            </a:endParaRPr>
          </a:p>
          <a:p>
            <a:endParaRPr lang="it-IT" dirty="0" smtClean="0">
              <a:solidFill>
                <a:schemeClr val="tx1"/>
              </a:solidFill>
              <a:uFillTx/>
            </a:endParaRPr>
          </a:p>
          <a:p>
            <a:endParaRPr lang="it-IT" dirty="0" smtClean="0">
              <a:solidFill>
                <a:schemeClr val="tx1"/>
              </a:solidFill>
              <a:uFillTx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80084" y="452069"/>
            <a:ext cx="8463915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ELETTROENCEFALOGRAMMA (</a:t>
            </a:r>
            <a:r>
              <a:rPr lang="it-IT" dirty="0" err="1" smtClean="0">
                <a:solidFill>
                  <a:srgbClr val="0070C0"/>
                </a:solidFill>
              </a:rPr>
              <a:t>2</a:t>
            </a:r>
            <a:r>
              <a:rPr lang="it-IT" dirty="0" smtClean="0">
                <a:solidFill>
                  <a:srgbClr val="0070C0"/>
                </a:solidFill>
              </a:rPr>
              <a:t>)</a:t>
            </a:r>
            <a:endParaRPr lang="it-IT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68980" y="941070"/>
            <a:ext cx="2674620" cy="464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Anamnesi ed esame obiettivo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691640" y="1405890"/>
            <a:ext cx="2914650" cy="678180"/>
            <a:chOff x="2255520" y="731520"/>
            <a:chExt cx="3886200" cy="904240"/>
          </a:xfrm>
        </p:grpSpPr>
        <p:cxnSp>
          <p:nvCxnSpPr>
            <p:cNvPr id="6" name="Connettore 1 5"/>
            <p:cNvCxnSpPr>
              <a:stCxn id="4" idx="2"/>
            </p:cNvCxnSpPr>
            <p:nvPr/>
          </p:nvCxnSpPr>
          <p:spPr>
            <a:xfrm>
              <a:off x="6141720" y="731520"/>
              <a:ext cx="0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>
              <a:off x="3108960" y="985520"/>
              <a:ext cx="30327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3103880" y="975360"/>
              <a:ext cx="0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ttangolo 11"/>
            <p:cNvSpPr/>
            <p:nvPr/>
          </p:nvSpPr>
          <p:spPr>
            <a:xfrm>
              <a:off x="2255520" y="1239520"/>
              <a:ext cx="1696720" cy="3962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b="1" dirty="0" smtClean="0">
                  <a:solidFill>
                    <a:schemeClr val="tx1"/>
                  </a:solidFill>
                </a:rPr>
                <a:t>EO normale</a:t>
              </a:r>
              <a:endParaRPr lang="it-IT" sz="135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1661467" y="2084071"/>
            <a:ext cx="2480310" cy="1226819"/>
            <a:chOff x="2215289" y="1635760"/>
            <a:chExt cx="3307080" cy="1635759"/>
          </a:xfrm>
        </p:grpSpPr>
        <p:sp>
          <p:nvSpPr>
            <p:cNvPr id="13" name="Rettangolo 12"/>
            <p:cNvSpPr/>
            <p:nvPr/>
          </p:nvSpPr>
          <p:spPr>
            <a:xfrm>
              <a:off x="2215289" y="1889759"/>
              <a:ext cx="3307080" cy="13817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b="1" dirty="0">
                  <a:solidFill>
                    <a:schemeClr val="tx1"/>
                  </a:solidFill>
                </a:rPr>
                <a:t>Esami di laboratorio:</a:t>
              </a:r>
            </a:p>
            <a:p>
              <a:pPr marL="214313" indent="-214313" algn="ctr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tx1"/>
                  </a:solidFill>
                </a:rPr>
                <a:t>Emocromo, Glucosio, Elettroliti</a:t>
              </a:r>
            </a:p>
            <a:p>
              <a:pPr marL="214313" indent="-214313" algn="ctr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tx1"/>
                  </a:solidFill>
                </a:rPr>
                <a:t>Test di gravidanza</a:t>
              </a:r>
            </a:p>
            <a:p>
              <a:pPr marL="214313" indent="-214313" algn="ctr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tx1"/>
                  </a:solidFill>
                </a:rPr>
                <a:t>ECG</a:t>
              </a:r>
            </a:p>
          </p:txBody>
        </p:sp>
        <p:cxnSp>
          <p:nvCxnSpPr>
            <p:cNvPr id="14" name="Connettore 1 13"/>
            <p:cNvCxnSpPr/>
            <p:nvPr/>
          </p:nvCxnSpPr>
          <p:spPr>
            <a:xfrm>
              <a:off x="3103880" y="1635760"/>
              <a:ext cx="0" cy="25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Ovale 4"/>
          <p:cNvSpPr/>
          <p:nvPr/>
        </p:nvSpPr>
        <p:spPr>
          <a:xfrm>
            <a:off x="1952843" y="2543174"/>
            <a:ext cx="2057400" cy="327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CasellaDiTesto 6"/>
          <p:cNvSpPr txBox="1"/>
          <p:nvPr/>
        </p:nvSpPr>
        <p:spPr>
          <a:xfrm>
            <a:off x="5302784" y="2543174"/>
            <a:ext cx="239341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A TUTTI????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/>
          <a:srcRect l="57860" t="45112" r="10402" b="39925"/>
          <a:stretch/>
        </p:blipFill>
        <p:spPr>
          <a:xfrm>
            <a:off x="4105275" y="3870959"/>
            <a:ext cx="4353143" cy="11544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ttangolo 15"/>
          <p:cNvSpPr/>
          <p:nvPr/>
        </p:nvSpPr>
        <p:spPr>
          <a:xfrm>
            <a:off x="87784" y="985688"/>
            <a:ext cx="1531120" cy="464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Sospetta patologia neurologica</a:t>
            </a:r>
          </a:p>
        </p:txBody>
      </p:sp>
      <p:cxnSp>
        <p:nvCxnSpPr>
          <p:cNvPr id="19" name="Connettore 1 18"/>
          <p:cNvCxnSpPr/>
          <p:nvPr/>
        </p:nvCxnSpPr>
        <p:spPr>
          <a:xfrm rot="5400000">
            <a:off x="745307" y="1556580"/>
            <a:ext cx="1905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1634164" y="1191210"/>
            <a:ext cx="166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76959" y="1667505"/>
            <a:ext cx="1531120" cy="19577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Esami di laboratorio: </a:t>
            </a:r>
            <a:r>
              <a:rPr lang="it-IT" sz="1350" dirty="0">
                <a:solidFill>
                  <a:schemeClr val="tx1"/>
                </a:solidFill>
              </a:rPr>
              <a:t>emocromo, glucosio, elettroliti, EGA, tossicologico</a:t>
            </a:r>
          </a:p>
          <a:p>
            <a:pPr algn="ctr"/>
            <a:r>
              <a:rPr lang="it-IT" sz="1350" b="1" dirty="0">
                <a:solidFill>
                  <a:schemeClr val="tx1"/>
                </a:solidFill>
              </a:rPr>
              <a:t>Consulenza </a:t>
            </a:r>
            <a:r>
              <a:rPr lang="it-IT" sz="1350" b="1" dirty="0" smtClean="0">
                <a:solidFill>
                  <a:schemeClr val="tx1"/>
                </a:solidFill>
              </a:rPr>
              <a:t>neurologica</a:t>
            </a:r>
            <a:endParaRPr lang="it-IT" sz="1350" b="1" dirty="0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7784" y="3826084"/>
            <a:ext cx="1520295" cy="50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50" b="1" dirty="0" err="1"/>
              <a:t>Imaging</a:t>
            </a:r>
            <a:r>
              <a:rPr lang="it-IT" sz="1350" b="1" dirty="0"/>
              <a:t>: </a:t>
            </a:r>
            <a:r>
              <a:rPr lang="it-IT" sz="1350" dirty="0"/>
              <a:t>RMN/TC</a:t>
            </a:r>
          </a:p>
          <a:p>
            <a:pPr algn="ctr"/>
            <a:r>
              <a:rPr lang="it-IT" sz="1350" b="1" dirty="0"/>
              <a:t>EEG</a:t>
            </a:r>
          </a:p>
          <a:p>
            <a:endParaRPr lang="it-IT" sz="1350" dirty="0"/>
          </a:p>
        </p:txBody>
      </p:sp>
      <p:cxnSp>
        <p:nvCxnSpPr>
          <p:cNvPr id="21" name="Connettore 1 20"/>
          <p:cNvCxnSpPr/>
          <p:nvPr/>
        </p:nvCxnSpPr>
        <p:spPr>
          <a:xfrm rot="5400000">
            <a:off x="743959" y="3723888"/>
            <a:ext cx="1905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4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68980" y="941070"/>
            <a:ext cx="2674620" cy="464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Anamnesi ed esame obiettivo</a:t>
            </a:r>
          </a:p>
        </p:txBody>
      </p:sp>
      <p:cxnSp>
        <p:nvCxnSpPr>
          <p:cNvPr id="6" name="Connettore 1 5"/>
          <p:cNvCxnSpPr>
            <a:stCxn id="4" idx="2"/>
          </p:cNvCxnSpPr>
          <p:nvPr/>
        </p:nvCxnSpPr>
        <p:spPr>
          <a:xfrm>
            <a:off x="4606290" y="1405890"/>
            <a:ext cx="0" cy="190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331720" y="1596390"/>
            <a:ext cx="22745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327910" y="1588770"/>
            <a:ext cx="0" cy="190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691640" y="1786890"/>
            <a:ext cx="1272540" cy="297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smtClean="0">
                <a:solidFill>
                  <a:schemeClr val="tx1"/>
                </a:solidFill>
              </a:rPr>
              <a:t>EO normale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2327910" y="2084070"/>
            <a:ext cx="0" cy="190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2643498" y="3310890"/>
            <a:ext cx="0" cy="1981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1953888" y="3509010"/>
            <a:ext cx="1272540" cy="297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Normali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763388" y="3806193"/>
            <a:ext cx="1760220" cy="792478"/>
            <a:chOff x="1930400" y="3931921"/>
            <a:chExt cx="2346960" cy="1056637"/>
          </a:xfrm>
        </p:grpSpPr>
        <p:sp>
          <p:nvSpPr>
            <p:cNvPr id="16" name="Rettangolo 15"/>
            <p:cNvSpPr/>
            <p:nvPr/>
          </p:nvSpPr>
          <p:spPr>
            <a:xfrm>
              <a:off x="1930400" y="4236721"/>
              <a:ext cx="2346960" cy="75183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350" b="1" dirty="0" smtClean="0">
                  <a:solidFill>
                    <a:srgbClr val="FF0000"/>
                  </a:solidFill>
                </a:rPr>
                <a:t>Sincope </a:t>
              </a:r>
              <a:r>
                <a:rPr lang="it-IT" sz="1350" b="1" dirty="0" err="1" smtClean="0">
                  <a:solidFill>
                    <a:srgbClr val="FF0000"/>
                  </a:solidFill>
                </a:rPr>
                <a:t>Autonomica</a:t>
              </a:r>
              <a:endParaRPr lang="it-IT" sz="135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Connettore 1 19"/>
            <p:cNvCxnSpPr/>
            <p:nvPr/>
          </p:nvCxnSpPr>
          <p:spPr>
            <a:xfrm flipV="1">
              <a:off x="3103880" y="3931921"/>
              <a:ext cx="0" cy="2946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uppo 2"/>
          <p:cNvGrpSpPr/>
          <p:nvPr/>
        </p:nvGrpSpPr>
        <p:grpSpPr>
          <a:xfrm>
            <a:off x="1763388" y="4598672"/>
            <a:ext cx="1760220" cy="659238"/>
            <a:chOff x="1930400" y="4988566"/>
            <a:chExt cx="2346960" cy="878984"/>
          </a:xfrm>
        </p:grpSpPr>
        <p:sp>
          <p:nvSpPr>
            <p:cNvPr id="17" name="Rettangolo 16"/>
            <p:cNvSpPr/>
            <p:nvPr/>
          </p:nvSpPr>
          <p:spPr>
            <a:xfrm>
              <a:off x="1930400" y="5191761"/>
              <a:ext cx="2346960" cy="67578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14313" indent="-214313" algn="ctr">
                <a:buFont typeface="Arial" panose="020B0604020202020204" pitchFamily="34" charset="0"/>
                <a:buChar char="•"/>
              </a:pPr>
              <a:r>
                <a:rPr lang="it-IT" sz="1350" b="1" dirty="0">
                  <a:solidFill>
                    <a:srgbClr val="FF0000"/>
                  </a:solidFill>
                </a:rPr>
                <a:t>Misure preventive</a:t>
              </a:r>
            </a:p>
            <a:p>
              <a:pPr marL="214313" indent="-214313" algn="ctr">
                <a:buFont typeface="Arial" panose="020B0604020202020204" pitchFamily="34" charset="0"/>
                <a:buChar char="•"/>
              </a:pPr>
              <a:r>
                <a:rPr lang="it-IT" sz="1350" b="1" dirty="0" smtClean="0">
                  <a:solidFill>
                    <a:srgbClr val="FF0000"/>
                  </a:solidFill>
                </a:rPr>
                <a:t>Terapia specifica</a:t>
              </a:r>
              <a:endParaRPr lang="it-IT" sz="135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Connettore 1 18"/>
            <p:cNvCxnSpPr>
              <a:stCxn id="17" idx="0"/>
              <a:endCxn id="16" idx="2"/>
            </p:cNvCxnSpPr>
            <p:nvPr/>
          </p:nvCxnSpPr>
          <p:spPr>
            <a:xfrm flipV="1">
              <a:off x="3103880" y="4988566"/>
              <a:ext cx="0" cy="20319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ttangolo 17"/>
          <p:cNvSpPr/>
          <p:nvPr/>
        </p:nvSpPr>
        <p:spPr>
          <a:xfrm>
            <a:off x="1661467" y="2274569"/>
            <a:ext cx="2480310" cy="1036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Esami di laboratorio: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Emocromo, Glucosio, Elettroliti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Test di gravidanza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ECG</a:t>
            </a:r>
          </a:p>
        </p:txBody>
      </p:sp>
      <p:cxnSp>
        <p:nvCxnSpPr>
          <p:cNvPr id="26" name="Connettore 1 25"/>
          <p:cNvCxnSpPr/>
          <p:nvPr/>
        </p:nvCxnSpPr>
        <p:spPr>
          <a:xfrm>
            <a:off x="1634164" y="1191210"/>
            <a:ext cx="166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87784" y="985688"/>
            <a:ext cx="1531120" cy="464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Sospetta patologia neurologica</a:t>
            </a:r>
          </a:p>
        </p:txBody>
      </p:sp>
      <p:cxnSp>
        <p:nvCxnSpPr>
          <p:cNvPr id="29" name="Connettore 1 28"/>
          <p:cNvCxnSpPr/>
          <p:nvPr/>
        </p:nvCxnSpPr>
        <p:spPr>
          <a:xfrm rot="5400000">
            <a:off x="745307" y="1556580"/>
            <a:ext cx="1905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76959" y="1667505"/>
            <a:ext cx="1531120" cy="19577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Esami di laboratorio: </a:t>
            </a:r>
            <a:r>
              <a:rPr lang="it-IT" sz="1350" dirty="0">
                <a:solidFill>
                  <a:schemeClr val="tx1"/>
                </a:solidFill>
              </a:rPr>
              <a:t>emocromo, glucosio, elettroliti, EGA, tossicologico</a:t>
            </a:r>
          </a:p>
          <a:p>
            <a:pPr algn="ctr"/>
            <a:r>
              <a:rPr lang="it-IT" sz="1350" b="1" dirty="0">
                <a:solidFill>
                  <a:schemeClr val="tx1"/>
                </a:solidFill>
              </a:rPr>
              <a:t>Consulenza </a:t>
            </a:r>
            <a:r>
              <a:rPr lang="it-IT" sz="1350" b="1" dirty="0" smtClean="0">
                <a:solidFill>
                  <a:schemeClr val="tx1"/>
                </a:solidFill>
              </a:rPr>
              <a:t>neurologica</a:t>
            </a:r>
            <a:endParaRPr lang="it-IT" sz="1350" b="1" dirty="0">
              <a:solidFill>
                <a:schemeClr val="tx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95876" y="3826084"/>
            <a:ext cx="1520295" cy="50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50" b="1" dirty="0" err="1"/>
              <a:t>Imaging</a:t>
            </a:r>
            <a:r>
              <a:rPr lang="it-IT" sz="1350" b="1" dirty="0"/>
              <a:t>: </a:t>
            </a:r>
            <a:r>
              <a:rPr lang="it-IT" sz="1350" dirty="0"/>
              <a:t>RMN/TC</a:t>
            </a:r>
          </a:p>
          <a:p>
            <a:pPr algn="ctr"/>
            <a:r>
              <a:rPr lang="it-IT" sz="1350" b="1" dirty="0"/>
              <a:t>EEG</a:t>
            </a:r>
          </a:p>
          <a:p>
            <a:endParaRPr lang="it-IT" sz="1350" dirty="0"/>
          </a:p>
        </p:txBody>
      </p:sp>
      <p:cxnSp>
        <p:nvCxnSpPr>
          <p:cNvPr id="25" name="Connettore 1 24"/>
          <p:cNvCxnSpPr/>
          <p:nvPr/>
        </p:nvCxnSpPr>
        <p:spPr>
          <a:xfrm rot="5400000">
            <a:off x="752051" y="3723888"/>
            <a:ext cx="1905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3999599" y="1503836"/>
            <a:ext cx="5080697" cy="46166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Storia dell’episodio: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Prolungata </a:t>
            </a:r>
            <a:r>
              <a:rPr lang="it-IT" b="1" dirty="0" smtClean="0"/>
              <a:t>stazione eretta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Luoghi affollati o caldi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err="1" smtClean="0"/>
              <a:t>Pdc</a:t>
            </a:r>
            <a:r>
              <a:rPr lang="it-IT" dirty="0" smtClean="0"/>
              <a:t> </a:t>
            </a:r>
            <a:r>
              <a:rPr lang="it-IT" b="1" dirty="0" smtClean="0"/>
              <a:t>dopo eventi precipitanti</a:t>
            </a:r>
            <a:r>
              <a:rPr lang="it-IT" dirty="0" smtClean="0"/>
              <a:t>: stati emozionali/esercizio fisico/cambiamento della posizione/ciclo mestruale/tosse/minzione o evacuazione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/>
              <a:t>Sintomi prodromici d</a:t>
            </a:r>
            <a:r>
              <a:rPr lang="it-IT" b="1" dirty="0"/>
              <a:t>a</a:t>
            </a:r>
            <a:r>
              <a:rPr lang="it-IT" b="1" dirty="0" smtClean="0"/>
              <a:t> attivazione del sistema autonomo </a:t>
            </a:r>
            <a:r>
              <a:rPr lang="it-IT" dirty="0" smtClean="0"/>
              <a:t>(Nausea/vomito/sudorazione/pallore, dilatazione pupille/cardiopalmo) </a:t>
            </a:r>
            <a:r>
              <a:rPr lang="it-IT" b="1" dirty="0" smtClean="0"/>
              <a:t>e da </a:t>
            </a:r>
            <a:r>
              <a:rPr lang="it-IT" b="1" dirty="0" err="1" smtClean="0"/>
              <a:t>ipoperfusione</a:t>
            </a:r>
            <a:r>
              <a:rPr lang="it-IT" b="1" dirty="0" smtClean="0"/>
              <a:t> cerebrale </a:t>
            </a:r>
            <a:r>
              <a:rPr lang="it-IT" dirty="0" smtClean="0"/>
              <a:t>(offuscamento della vista)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Capacità di udire le voci dei presenti in corso di sincope</a:t>
            </a:r>
          </a:p>
          <a:p>
            <a:pPr algn="just"/>
            <a:r>
              <a:rPr lang="it-IT" sz="2000" b="1" dirty="0" smtClean="0"/>
              <a:t>EO: </a:t>
            </a:r>
            <a:r>
              <a:rPr lang="it-IT" dirty="0" err="1" smtClean="0"/>
              <a:t>Tachi</a:t>
            </a:r>
            <a:r>
              <a:rPr lang="it-IT" dirty="0" err="1"/>
              <a:t>-</a:t>
            </a:r>
            <a:r>
              <a:rPr lang="it-IT" dirty="0" err="1" smtClean="0"/>
              <a:t>bradicardia</a:t>
            </a:r>
            <a:r>
              <a:rPr lang="it-IT" dirty="0"/>
              <a:t>/ ipotensione arteriosa</a:t>
            </a:r>
          </a:p>
          <a:p>
            <a:pPr algn="just"/>
            <a:r>
              <a:rPr lang="it-IT" sz="2000" b="1" dirty="0" smtClean="0"/>
              <a:t>ECG: </a:t>
            </a:r>
            <a:r>
              <a:rPr lang="it-IT" dirty="0" smtClean="0"/>
              <a:t>normale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24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80085" y="793724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SINCOPE </a:t>
            </a:r>
            <a:r>
              <a:rPr lang="it-IT" dirty="0" smtClean="0">
                <a:solidFill>
                  <a:srgbClr val="0070C0"/>
                </a:solidFill>
              </a:rPr>
              <a:t>AUTONOMICA</a:t>
            </a:r>
          </a:p>
          <a:p>
            <a:r>
              <a:rPr lang="it-IT" i="1" dirty="0" smtClean="0">
                <a:solidFill>
                  <a:srgbClr val="0070C0"/>
                </a:solidFill>
              </a:rPr>
              <a:t>Terapia</a:t>
            </a:r>
            <a:endParaRPr lang="it-IT" i="1" dirty="0">
              <a:solidFill>
                <a:srgbClr val="0070C0"/>
              </a:solidFill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734059" y="1845734"/>
            <a:ext cx="7543801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Rassicurazione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</a:rPr>
              <a:t>Aumentare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introito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liquidi</a:t>
            </a:r>
            <a:r>
              <a:rPr lang="en-US" dirty="0" smtClean="0">
                <a:solidFill>
                  <a:schemeClr val="tx1"/>
                </a:solidFill>
              </a:rPr>
              <a:t> e sale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</a:rPr>
              <a:t>Evitare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fattori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scatenanti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Manovre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d’incremento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della</a:t>
            </a:r>
            <a:r>
              <a:rPr lang="en-US" dirty="0" smtClean="0">
                <a:solidFill>
                  <a:schemeClr val="tx1"/>
                </a:solidFill>
              </a:rPr>
              <a:t> PA (calze </a:t>
            </a:r>
            <a:r>
              <a:rPr lang="en-US" dirty="0" err="1" smtClean="0">
                <a:solidFill>
                  <a:schemeClr val="tx1"/>
                </a:solidFill>
              </a:rPr>
              <a:t>contenitive</a:t>
            </a:r>
            <a:r>
              <a:rPr lang="en-US" dirty="0" smtClean="0">
                <a:solidFill>
                  <a:schemeClr val="tx1"/>
                </a:solidFill>
              </a:rPr>
              <a:t>, squatting, </a:t>
            </a:r>
            <a:r>
              <a:rPr lang="en-US" dirty="0" err="1" smtClean="0">
                <a:solidFill>
                  <a:schemeClr val="tx1"/>
                </a:solidFill>
              </a:rPr>
              <a:t>accavallare</a:t>
            </a:r>
            <a:r>
              <a:rPr lang="en-US" dirty="0" smtClean="0">
                <a:solidFill>
                  <a:schemeClr val="tx1"/>
                </a:solidFill>
              </a:rPr>
              <a:t> le </a:t>
            </a:r>
            <a:r>
              <a:rPr lang="en-US" dirty="0" err="1" smtClean="0">
                <a:solidFill>
                  <a:schemeClr val="tx1"/>
                </a:solidFill>
              </a:rPr>
              <a:t>gambe</a:t>
            </a:r>
            <a:r>
              <a:rPr lang="en-US" dirty="0" smtClean="0">
                <a:solidFill>
                  <a:schemeClr val="tx1"/>
                </a:solidFill>
              </a:rPr>
              <a:t>, arm-tensing, hand-grip)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Tilt training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Risultati immagini per yoga diseg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Risultati immagini per yoga diseg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" y="1867395"/>
            <a:ext cx="519049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Risultati immagini per bere bimb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2" name="Picture 8" descr="Risultati immagini per bere bimb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59" y="1781048"/>
            <a:ext cx="1558925" cy="115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tilt trai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88" y="4550003"/>
            <a:ext cx="1582974" cy="9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magine correl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4159" y="4665544"/>
            <a:ext cx="534800" cy="143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magine correla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727" y="3036425"/>
            <a:ext cx="671435" cy="12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magine correla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5010" y="4895208"/>
            <a:ext cx="456951" cy="14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5892" y="1867210"/>
            <a:ext cx="2932964" cy="542945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E SE CONTINUA???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680085" y="793724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SINCOPE </a:t>
            </a:r>
            <a:r>
              <a:rPr lang="it-IT" dirty="0" smtClean="0">
                <a:solidFill>
                  <a:srgbClr val="0070C0"/>
                </a:solidFill>
              </a:rPr>
              <a:t>AUTONOMICA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i="1" dirty="0">
                <a:solidFill>
                  <a:srgbClr val="0070C0"/>
                </a:solidFill>
              </a:rPr>
              <a:t>Terapia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9301" t="28200" r="46021" b="8399"/>
          <a:stretch/>
        </p:blipFill>
        <p:spPr>
          <a:xfrm>
            <a:off x="3122239" y="2438399"/>
            <a:ext cx="3572060" cy="3673595"/>
          </a:xfrm>
          <a:prstGeom prst="rect">
            <a:avLst/>
          </a:prstGeom>
        </p:spPr>
      </p:pic>
      <p:sp>
        <p:nvSpPr>
          <p:cNvPr id="7" name="Per 6"/>
          <p:cNvSpPr/>
          <p:nvPr/>
        </p:nvSpPr>
        <p:spPr>
          <a:xfrm>
            <a:off x="3254483" y="2684205"/>
            <a:ext cx="1327355" cy="96356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102948" y="2981344"/>
            <a:ext cx="1442896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Non efficaci</a:t>
            </a:r>
            <a:endParaRPr lang="it-IT" sz="20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3340017" y="4275196"/>
            <a:ext cx="6292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3254483" y="5417574"/>
            <a:ext cx="2713698" cy="129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80085" y="2981344"/>
            <a:ext cx="1712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STOP DOPO 12 MESI SENZA SINTOMI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3607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68980" y="941070"/>
            <a:ext cx="2674620" cy="464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Anamnesi ed esame obiettivo</a:t>
            </a:r>
          </a:p>
        </p:txBody>
      </p:sp>
      <p:cxnSp>
        <p:nvCxnSpPr>
          <p:cNvPr id="6" name="Connettore 1 5"/>
          <p:cNvCxnSpPr>
            <a:stCxn id="4" idx="2"/>
          </p:cNvCxnSpPr>
          <p:nvPr/>
        </p:nvCxnSpPr>
        <p:spPr>
          <a:xfrm>
            <a:off x="4606290" y="1405890"/>
            <a:ext cx="0" cy="190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331720" y="1596390"/>
            <a:ext cx="22745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327910" y="1588770"/>
            <a:ext cx="0" cy="190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738898" y="1796027"/>
            <a:ext cx="1272540" cy="297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smtClean="0">
                <a:solidFill>
                  <a:schemeClr val="tx1"/>
                </a:solidFill>
              </a:rPr>
              <a:t>EO normale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2327910" y="2084070"/>
            <a:ext cx="0" cy="3558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6074419" y="5226690"/>
            <a:ext cx="2745105" cy="964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Consulto cardiologico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</a:rPr>
              <a:t>Ecocardiografia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</a:rPr>
              <a:t>Holter ECG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FF0000"/>
                </a:solidFill>
              </a:rPr>
              <a:t>Test da sforzo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738898" y="2439917"/>
            <a:ext cx="2480310" cy="1036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Esami di laboratorio: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Emocromo, Glucosio, Elettroliti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Test di gravidanza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ECG</a:t>
            </a:r>
          </a:p>
        </p:txBody>
      </p:sp>
      <p:cxnSp>
        <p:nvCxnSpPr>
          <p:cNvPr id="23" name="Connettore 1 22"/>
          <p:cNvCxnSpPr>
            <a:stCxn id="25" idx="3"/>
            <a:endCxn id="4" idx="1"/>
          </p:cNvCxnSpPr>
          <p:nvPr/>
        </p:nvCxnSpPr>
        <p:spPr>
          <a:xfrm>
            <a:off x="1604173" y="1169669"/>
            <a:ext cx="1664807" cy="38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73053" y="937259"/>
            <a:ext cx="1531120" cy="464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Sospetta patologia neurologica</a:t>
            </a:r>
          </a:p>
        </p:txBody>
      </p:sp>
      <p:cxnSp>
        <p:nvCxnSpPr>
          <p:cNvPr id="26" name="Connettore 1 25"/>
          <p:cNvCxnSpPr>
            <a:stCxn id="25" idx="2"/>
            <a:endCxn id="20" idx="0"/>
          </p:cNvCxnSpPr>
          <p:nvPr/>
        </p:nvCxnSpPr>
        <p:spPr>
          <a:xfrm>
            <a:off x="838613" y="1402079"/>
            <a:ext cx="3906" cy="2654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76959" y="1667505"/>
            <a:ext cx="1531120" cy="19577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Esami di laboratorio: </a:t>
            </a:r>
            <a:r>
              <a:rPr lang="it-IT" sz="1350" dirty="0">
                <a:solidFill>
                  <a:schemeClr val="tx1"/>
                </a:solidFill>
              </a:rPr>
              <a:t>emocromo, glucosio, elettroliti, EGA, tossicologico</a:t>
            </a:r>
          </a:p>
          <a:p>
            <a:pPr algn="ctr"/>
            <a:r>
              <a:rPr lang="it-IT" sz="1350" b="1" dirty="0">
                <a:solidFill>
                  <a:schemeClr val="tx1"/>
                </a:solidFill>
              </a:rPr>
              <a:t>Consulenza </a:t>
            </a:r>
            <a:r>
              <a:rPr lang="it-IT" sz="1350" b="1" dirty="0" smtClean="0">
                <a:solidFill>
                  <a:schemeClr val="tx1"/>
                </a:solidFill>
              </a:rPr>
              <a:t>neurologica</a:t>
            </a:r>
            <a:endParaRPr lang="it-IT" sz="1350" b="1" dirty="0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7784" y="3826084"/>
            <a:ext cx="1520295" cy="50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50" b="1" dirty="0" err="1"/>
              <a:t>Imaging</a:t>
            </a:r>
            <a:r>
              <a:rPr lang="it-IT" sz="1350" b="1" dirty="0"/>
              <a:t>: </a:t>
            </a:r>
            <a:r>
              <a:rPr lang="it-IT" sz="1350" dirty="0"/>
              <a:t>RMN/TC</a:t>
            </a:r>
          </a:p>
          <a:p>
            <a:pPr algn="ctr"/>
            <a:r>
              <a:rPr lang="it-IT" sz="1350" b="1" dirty="0"/>
              <a:t>EEG</a:t>
            </a:r>
          </a:p>
          <a:p>
            <a:endParaRPr lang="it-IT" sz="1350" dirty="0"/>
          </a:p>
        </p:txBody>
      </p:sp>
      <p:cxnSp>
        <p:nvCxnSpPr>
          <p:cNvPr id="24" name="Connettore 1 23"/>
          <p:cNvCxnSpPr/>
          <p:nvPr/>
        </p:nvCxnSpPr>
        <p:spPr>
          <a:xfrm rot="5400000">
            <a:off x="743959" y="3723888"/>
            <a:ext cx="1905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074419" y="1111418"/>
            <a:ext cx="3007994" cy="3693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Anomalie di conduzione (BBD, BBS, BAV)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QT lungo (QT corretto&gt;450 </a:t>
            </a:r>
            <a:r>
              <a:rPr lang="it-IT" dirty="0" err="1" smtClean="0"/>
              <a:t>ms</a:t>
            </a:r>
            <a:r>
              <a:rPr lang="it-IT" dirty="0" smtClean="0"/>
              <a:t>) O corto (&lt;350 </a:t>
            </a:r>
            <a:r>
              <a:rPr lang="it-IT" dirty="0" err="1" smtClean="0"/>
              <a:t>ms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Anomalie ST o onda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Bradicardia persistente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Aritmia ventricolare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Sindrome di </a:t>
            </a:r>
            <a:r>
              <a:rPr lang="it-IT" dirty="0" err="1" smtClean="0"/>
              <a:t>Brugada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Pre</a:t>
            </a:r>
            <a:r>
              <a:rPr lang="it-IT" dirty="0" smtClean="0"/>
              <a:t>-eccitazione ventricolare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Ipertrofia VD O 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Onde Q patologiche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Aritmia atriale sostenuta</a:t>
            </a:r>
            <a:endParaRPr lang="it-IT" dirty="0"/>
          </a:p>
        </p:txBody>
      </p:sp>
      <p:cxnSp>
        <p:nvCxnSpPr>
          <p:cNvPr id="28" name="Connettore 1 27"/>
          <p:cNvCxnSpPr>
            <a:endCxn id="27" idx="0"/>
          </p:cNvCxnSpPr>
          <p:nvPr/>
        </p:nvCxnSpPr>
        <p:spPr>
          <a:xfrm>
            <a:off x="7446971" y="4806900"/>
            <a:ext cx="1" cy="41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074419" y="677675"/>
            <a:ext cx="300799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Anomalie ECG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31" name="Connettore 1 30"/>
          <p:cNvCxnSpPr>
            <a:stCxn id="15" idx="3"/>
            <a:endCxn id="7" idx="1"/>
          </p:cNvCxnSpPr>
          <p:nvPr/>
        </p:nvCxnSpPr>
        <p:spPr>
          <a:xfrm>
            <a:off x="4219208" y="2958077"/>
            <a:ext cx="185521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68980" y="941070"/>
            <a:ext cx="2674620" cy="464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Anamnesi ed esame obiettivo</a:t>
            </a:r>
          </a:p>
        </p:txBody>
      </p:sp>
      <p:cxnSp>
        <p:nvCxnSpPr>
          <p:cNvPr id="6" name="Connettore 1 5"/>
          <p:cNvCxnSpPr>
            <a:stCxn id="4" idx="2"/>
          </p:cNvCxnSpPr>
          <p:nvPr/>
        </p:nvCxnSpPr>
        <p:spPr>
          <a:xfrm>
            <a:off x="4606290" y="1405890"/>
            <a:ext cx="0" cy="190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331720" y="1596390"/>
            <a:ext cx="22745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327910" y="1588770"/>
            <a:ext cx="0" cy="190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691640" y="1786890"/>
            <a:ext cx="1272540" cy="297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smtClean="0">
                <a:solidFill>
                  <a:schemeClr val="tx1"/>
                </a:solidFill>
              </a:rPr>
              <a:t>EO normale</a:t>
            </a:r>
            <a:endParaRPr lang="it-IT" sz="1350" b="1" dirty="0">
              <a:solidFill>
                <a:schemeClr val="tx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327910" y="2084070"/>
            <a:ext cx="0" cy="190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2327910" y="3310889"/>
            <a:ext cx="3810" cy="3257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2327910" y="4804671"/>
            <a:ext cx="2714625" cy="115798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Consulto cardiologico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ECG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Ecocardiografia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Holter ECG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Test da sforzo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691640" y="3636640"/>
            <a:ext cx="1272540" cy="4438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Segni anomali ECG</a:t>
            </a:r>
          </a:p>
        </p:txBody>
      </p:sp>
      <p:cxnSp>
        <p:nvCxnSpPr>
          <p:cNvPr id="25" name="Connettore 2 24"/>
          <p:cNvCxnSpPr/>
          <p:nvPr/>
        </p:nvCxnSpPr>
        <p:spPr>
          <a:xfrm>
            <a:off x="2394585" y="4080505"/>
            <a:ext cx="310515" cy="662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824264" y="1171575"/>
            <a:ext cx="0" cy="2752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5803184" y="1461132"/>
            <a:ext cx="2042160" cy="29337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err="1">
                <a:solidFill>
                  <a:srgbClr val="FF0000"/>
                </a:solidFill>
              </a:rPr>
              <a:t>Red</a:t>
            </a:r>
            <a:r>
              <a:rPr lang="it-IT" sz="1350" b="1" dirty="0">
                <a:solidFill>
                  <a:srgbClr val="FF0000"/>
                </a:solidFill>
              </a:rPr>
              <a:t> </a:t>
            </a:r>
            <a:r>
              <a:rPr lang="it-IT" sz="1350" b="1" dirty="0" err="1">
                <a:solidFill>
                  <a:srgbClr val="FF0000"/>
                </a:solidFill>
              </a:rPr>
              <a:t>flags</a:t>
            </a:r>
            <a:r>
              <a:rPr lang="it-IT" sz="1350" b="1" dirty="0">
                <a:solidFill>
                  <a:srgbClr val="FF0000"/>
                </a:solidFill>
              </a:rPr>
              <a:t> per cardiopatia</a:t>
            </a:r>
          </a:p>
        </p:txBody>
      </p:sp>
      <p:cxnSp>
        <p:nvCxnSpPr>
          <p:cNvPr id="42" name="Connettore 1 41"/>
          <p:cNvCxnSpPr>
            <a:stCxn id="4" idx="3"/>
          </p:cNvCxnSpPr>
          <p:nvPr/>
        </p:nvCxnSpPr>
        <p:spPr>
          <a:xfrm>
            <a:off x="5952726" y="1171575"/>
            <a:ext cx="871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1661467" y="2274569"/>
            <a:ext cx="2480310" cy="1036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Esami di laboratorio: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Emocromo, Glucosio, Elettroliti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Screening tossicologico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Test di gravidanza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ECG</a:t>
            </a:r>
          </a:p>
        </p:txBody>
      </p:sp>
      <p:cxnSp>
        <p:nvCxnSpPr>
          <p:cNvPr id="29" name="Connettore 1 28"/>
          <p:cNvCxnSpPr>
            <a:stCxn id="30" idx="3"/>
            <a:endCxn id="4" idx="1"/>
          </p:cNvCxnSpPr>
          <p:nvPr/>
        </p:nvCxnSpPr>
        <p:spPr>
          <a:xfrm>
            <a:off x="1604173" y="1173480"/>
            <a:ext cx="1664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73053" y="941070"/>
            <a:ext cx="1531120" cy="464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Sospetta patologia neurologica</a:t>
            </a:r>
          </a:p>
        </p:txBody>
      </p:sp>
      <p:cxnSp>
        <p:nvCxnSpPr>
          <p:cNvPr id="31" name="Connettore 1 30"/>
          <p:cNvCxnSpPr>
            <a:stCxn id="30" idx="2"/>
          </p:cNvCxnSpPr>
          <p:nvPr/>
        </p:nvCxnSpPr>
        <p:spPr>
          <a:xfrm>
            <a:off x="838613" y="1405890"/>
            <a:ext cx="1349" cy="2465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76959" y="1667505"/>
            <a:ext cx="1531120" cy="19577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Esami di laboratorio: </a:t>
            </a:r>
            <a:r>
              <a:rPr lang="it-IT" sz="1350" dirty="0">
                <a:solidFill>
                  <a:schemeClr val="tx1"/>
                </a:solidFill>
              </a:rPr>
              <a:t>emocromo, glucosio, elettroliti, EGA, tossicologico</a:t>
            </a:r>
          </a:p>
          <a:p>
            <a:pPr algn="ctr"/>
            <a:r>
              <a:rPr lang="it-IT" sz="1350" b="1" dirty="0">
                <a:solidFill>
                  <a:schemeClr val="tx1"/>
                </a:solidFill>
              </a:rPr>
              <a:t>Consulenza </a:t>
            </a:r>
            <a:r>
              <a:rPr lang="it-IT" sz="1350" b="1" dirty="0" smtClean="0">
                <a:solidFill>
                  <a:schemeClr val="tx1"/>
                </a:solidFill>
              </a:rPr>
              <a:t>neurologica</a:t>
            </a:r>
            <a:endParaRPr lang="it-IT" sz="1350" b="1" dirty="0">
              <a:solidFill>
                <a:schemeClr val="tx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87784" y="3826084"/>
            <a:ext cx="1520295" cy="50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50" b="1" dirty="0" err="1"/>
              <a:t>Imaging</a:t>
            </a:r>
            <a:r>
              <a:rPr lang="it-IT" sz="1350" b="1" dirty="0"/>
              <a:t>: </a:t>
            </a:r>
            <a:r>
              <a:rPr lang="it-IT" sz="1350" dirty="0"/>
              <a:t>RMN/TC</a:t>
            </a:r>
          </a:p>
          <a:p>
            <a:pPr algn="ctr"/>
            <a:r>
              <a:rPr lang="it-IT" sz="1350" b="1" dirty="0"/>
              <a:t>EEG</a:t>
            </a:r>
          </a:p>
          <a:p>
            <a:endParaRPr lang="it-IT" sz="1350" dirty="0"/>
          </a:p>
        </p:txBody>
      </p:sp>
      <p:cxnSp>
        <p:nvCxnSpPr>
          <p:cNvPr id="28" name="Connettore 1 27"/>
          <p:cNvCxnSpPr/>
          <p:nvPr/>
        </p:nvCxnSpPr>
        <p:spPr>
          <a:xfrm rot="5400000">
            <a:off x="743959" y="3723888"/>
            <a:ext cx="1905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5171768" y="1917933"/>
            <a:ext cx="3875062" cy="3816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Storia dell’episodio: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err="1" smtClean="0"/>
              <a:t>Pdc</a:t>
            </a:r>
            <a:r>
              <a:rPr lang="it-IT" dirty="0" smtClean="0"/>
              <a:t> durante esercizio fisico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err="1" smtClean="0"/>
              <a:t>Pdc</a:t>
            </a:r>
            <a:r>
              <a:rPr lang="it-IT" dirty="0" smtClean="0"/>
              <a:t> dopo rumore forte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Palpitazioni/dolore toracico prima della </a:t>
            </a:r>
            <a:r>
              <a:rPr lang="it-IT" dirty="0" err="1" smtClean="0"/>
              <a:t>pdc</a:t>
            </a:r>
            <a:r>
              <a:rPr lang="it-IT" dirty="0" smtClean="0"/>
              <a:t> o assenza </a:t>
            </a:r>
            <a:r>
              <a:rPr lang="it-IT" dirty="0"/>
              <a:t>di sintomi prodromici</a:t>
            </a:r>
          </a:p>
          <a:p>
            <a:pPr algn="just"/>
            <a:r>
              <a:rPr lang="it-IT" sz="2000" b="1" dirty="0" smtClean="0"/>
              <a:t>Storia familiare: </a:t>
            </a:r>
            <a:r>
              <a:rPr lang="it-IT" dirty="0" smtClean="0"/>
              <a:t>cardiomiopatia; pacemaker; aritmie; morte improvvisa &lt;40 anni</a:t>
            </a:r>
            <a:endParaRPr lang="it-IT" dirty="0"/>
          </a:p>
          <a:p>
            <a:pPr algn="just"/>
            <a:r>
              <a:rPr lang="it-IT" sz="2000" b="1" dirty="0" smtClean="0"/>
              <a:t>EO: </a:t>
            </a:r>
            <a:r>
              <a:rPr lang="it-IT" dirty="0" smtClean="0"/>
              <a:t>ritmo irregolare, toni e soffi cardiaci patologici, sfregamenti pericardici</a:t>
            </a:r>
            <a:endParaRPr lang="it-IT" dirty="0"/>
          </a:p>
          <a:p>
            <a:pPr algn="just"/>
            <a:r>
              <a:rPr lang="it-IT" sz="2000" b="1" dirty="0" smtClean="0"/>
              <a:t>ECG: </a:t>
            </a:r>
            <a:r>
              <a:rPr lang="it-IT" dirty="0" smtClean="0"/>
              <a:t>alterato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33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ECOCARDIOGRAFIA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sz="2400" i="1" dirty="0">
                <a:solidFill>
                  <a:srgbClr val="0070C0"/>
                </a:solidFill>
              </a:rPr>
              <a:t>Quando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38000" r="28278" b="15691"/>
          <a:stretch/>
        </p:blipFill>
        <p:spPr>
          <a:xfrm>
            <a:off x="364929" y="2274570"/>
            <a:ext cx="8539227" cy="3101340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 flipV="1">
            <a:off x="3680460" y="4145280"/>
            <a:ext cx="5223696" cy="7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516348" y="4537710"/>
            <a:ext cx="4474752" cy="228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516348" y="4347210"/>
            <a:ext cx="7850412" cy="7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886454" y="5398889"/>
            <a:ext cx="7496175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ECOCUORE UTILE SOLO SE ANORMALITÀ ALL’ESAME OBIETTIVO O ALL’ECG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5"/>
            <a:ext cx="759880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UcPeriod"/>
            </a:pPr>
            <a:r>
              <a:rPr lang="it-IT" dirty="0"/>
              <a:t>EMOCROMO, ELETTROLITI, GLICEMIA, EGA</a:t>
            </a:r>
          </a:p>
          <a:p>
            <a:pPr marL="257175" indent="-257175"/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CONSULENZA NEUROLOGICA CON EVENTUALE EEG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IMAGING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TUTTE</a:t>
            </a:r>
          </a:p>
          <a:p>
            <a:endParaRPr lang="it-IT" sz="135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VOI COSA AVRESTE FATTO?</a:t>
            </a: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15" t="30183" r="19060" b="13262"/>
          <a:stretch>
            <a:fillRect/>
          </a:stretch>
        </p:blipFill>
        <p:spPr bwMode="auto">
          <a:xfrm>
            <a:off x="1069675" y="2001328"/>
            <a:ext cx="646118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olo 6"/>
          <p:cNvSpPr txBox="1">
            <a:spLocks noGrp="1"/>
          </p:cNvSpPr>
          <p:nvPr>
            <p:ph type="title"/>
          </p:nvPr>
        </p:nvSpPr>
        <p:spPr>
          <a:xfrm>
            <a:off x="900598" y="950838"/>
            <a:ext cx="7543800" cy="5673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NB: ATTENZIONE ALLE CORONARIE!!!!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MONITORAGGIO ECG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sz="2400" i="1" dirty="0">
                <a:solidFill>
                  <a:srgbClr val="0070C0"/>
                </a:solidFill>
              </a:rPr>
              <a:t>Quando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37235" y="2160270"/>
            <a:ext cx="739902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Monitoraggio Holter 24-48 ore: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350" dirty="0"/>
              <a:t>Episodi frequenti di </a:t>
            </a:r>
            <a:r>
              <a:rPr lang="it-IT" sz="1350" dirty="0" err="1"/>
              <a:t>PdC</a:t>
            </a:r>
            <a:r>
              <a:rPr lang="it-IT" sz="1350" dirty="0"/>
              <a:t> (più volte/settimana)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350" dirty="0"/>
              <a:t>ECG sospetto per aritmia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350" dirty="0"/>
              <a:t>Cardiopatia nota ma sospetto di aritmia come causa dell’episodio di </a:t>
            </a:r>
            <a:r>
              <a:rPr lang="it-IT" sz="1350" dirty="0" err="1" smtClean="0"/>
              <a:t>PdC</a:t>
            </a:r>
            <a:endParaRPr lang="it-IT" sz="1350" dirty="0" smtClean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it-IT" sz="135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it-IT" sz="135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it-IT" sz="1350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Loop </a:t>
            </a:r>
            <a:r>
              <a:rPr lang="it-IT" dirty="0" err="1"/>
              <a:t>recorder</a:t>
            </a:r>
            <a:r>
              <a:rPr lang="it-IT" dirty="0"/>
              <a:t> esterno</a:t>
            </a:r>
            <a:r>
              <a:rPr lang="it-IT" dirty="0" smtClean="0"/>
              <a:t>:</a:t>
            </a:r>
            <a:endParaRPr lang="it-IT" sz="135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350" dirty="0"/>
              <a:t>Episodi di </a:t>
            </a:r>
            <a:r>
              <a:rPr lang="it-IT" sz="1350" dirty="0" err="1"/>
              <a:t>PdC</a:t>
            </a:r>
            <a:r>
              <a:rPr lang="it-IT" sz="1350" dirty="0"/>
              <a:t> una volta/1-2 settimane </a:t>
            </a:r>
            <a:endParaRPr lang="it-IT" sz="1350" dirty="0" smtClean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it-IT" sz="135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it-IT" sz="135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it-IT" sz="1350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Loop </a:t>
            </a:r>
            <a:r>
              <a:rPr lang="it-IT" dirty="0" err="1"/>
              <a:t>recorder</a:t>
            </a:r>
            <a:r>
              <a:rPr lang="it-IT" dirty="0"/>
              <a:t> impiantabile:</a:t>
            </a:r>
            <a:endParaRPr lang="it-IT" sz="135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350" dirty="0"/>
              <a:t>Episodi di </a:t>
            </a:r>
            <a:r>
              <a:rPr lang="it-IT" sz="1350" dirty="0" err="1"/>
              <a:t>PdC</a:t>
            </a:r>
            <a:r>
              <a:rPr lang="it-IT" sz="1350" dirty="0"/>
              <a:t> al di fuori del periodo di registrazione con </a:t>
            </a:r>
            <a:r>
              <a:rPr lang="it-IT" sz="1350" dirty="0" err="1"/>
              <a:t>loop</a:t>
            </a:r>
            <a:r>
              <a:rPr lang="it-IT" sz="1350" dirty="0"/>
              <a:t> </a:t>
            </a:r>
            <a:r>
              <a:rPr lang="it-IT" sz="1350" dirty="0" err="1"/>
              <a:t>recorder</a:t>
            </a:r>
            <a:r>
              <a:rPr lang="it-IT" sz="1350" dirty="0"/>
              <a:t> esterno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it-IT" sz="1350" dirty="0"/>
              <a:t>Episodi infrequenti di </a:t>
            </a:r>
            <a:r>
              <a:rPr lang="it-IT" sz="1350" dirty="0" err="1"/>
              <a:t>PdC</a:t>
            </a:r>
            <a:r>
              <a:rPr lang="it-IT" sz="1350" dirty="0"/>
              <a:t> (&lt; 1 volta/2 settimane)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it-IT" sz="1350" dirty="0"/>
          </a:p>
        </p:txBody>
      </p:sp>
      <p:sp>
        <p:nvSpPr>
          <p:cNvPr id="3" name="Rettangolo 2"/>
          <p:cNvSpPr/>
          <p:nvPr/>
        </p:nvSpPr>
        <p:spPr>
          <a:xfrm>
            <a:off x="653415" y="5669399"/>
            <a:ext cx="8077200" cy="36933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DIAGNOSTICO SOLO SE SI EVIDENZIA CORRELAZIONE TRA SINCOPE E ANOMALIA ECG</a:t>
            </a:r>
          </a:p>
        </p:txBody>
      </p:sp>
      <p:pic>
        <p:nvPicPr>
          <p:cNvPr id="2050" name="Picture 2" descr="Risultati immagini per loop recorder ester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1" y="3390900"/>
            <a:ext cx="1509952" cy="1485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loop recorder impiantabi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4690" b="10655"/>
          <a:stretch/>
        </p:blipFill>
        <p:spPr bwMode="auto">
          <a:xfrm>
            <a:off x="7391399" y="4440445"/>
            <a:ext cx="1068705" cy="870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824865" y="2362200"/>
            <a:ext cx="739902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Quando </a:t>
            </a:r>
            <a:r>
              <a:rPr lang="it-IT" sz="2000" dirty="0" err="1"/>
              <a:t>PdC</a:t>
            </a:r>
            <a:r>
              <a:rPr lang="it-IT" sz="2000" dirty="0"/>
              <a:t> durante uno sforzo fisico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dirty="0"/>
              <a:t>Diagnostico quando induce una sincope durante sforzo fisico </a:t>
            </a:r>
            <a:r>
              <a:rPr lang="it-IT" sz="2000" dirty="0"/>
              <a:t>(sospetta cardiopatia; es. aritmie ventricolari maggiori, </a:t>
            </a:r>
            <a:r>
              <a:rPr lang="it-IT" sz="2000" dirty="0" err="1"/>
              <a:t>valvulopatie</a:t>
            </a:r>
            <a:r>
              <a:rPr lang="it-IT" sz="2000" dirty="0"/>
              <a:t> gravi e cardiomiopatie ostruttive) </a:t>
            </a:r>
            <a:r>
              <a:rPr lang="it-IT" sz="2000" b="1" dirty="0">
                <a:solidFill>
                  <a:srgbClr val="000000"/>
                </a:solidFill>
              </a:rPr>
              <a:t>o immediatamente dopo sforzo </a:t>
            </a:r>
            <a:r>
              <a:rPr lang="it-IT" sz="2000" dirty="0"/>
              <a:t>(sincope </a:t>
            </a:r>
            <a:r>
              <a:rPr lang="it-IT" sz="2000" dirty="0" err="1" smtClean="0"/>
              <a:t>autonomica</a:t>
            </a:r>
            <a:r>
              <a:rPr lang="it-IT" sz="2000" dirty="0" smtClean="0"/>
              <a:t>)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 </a:t>
            </a:r>
            <a:r>
              <a:rPr lang="it-IT" sz="2000" dirty="0" err="1"/>
              <a:t>PdC</a:t>
            </a:r>
            <a:r>
              <a:rPr lang="it-IT" sz="2000" dirty="0"/>
              <a:t> durante test, sospendere attività fisica prima di una diagnosi definita</a:t>
            </a:r>
            <a:endParaRPr lang="it-IT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62635" y="461594"/>
            <a:ext cx="7543800" cy="1088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TEST DA SFORZO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33337"/>
            <a:ext cx="1981835" cy="263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68980" y="941070"/>
            <a:ext cx="2674620" cy="464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Anamnesi ed esame obiettivo</a:t>
            </a:r>
          </a:p>
        </p:txBody>
      </p:sp>
      <p:cxnSp>
        <p:nvCxnSpPr>
          <p:cNvPr id="6" name="Connettore 1 5"/>
          <p:cNvCxnSpPr>
            <a:stCxn id="4" idx="2"/>
          </p:cNvCxnSpPr>
          <p:nvPr/>
        </p:nvCxnSpPr>
        <p:spPr>
          <a:xfrm>
            <a:off x="4606290" y="1405890"/>
            <a:ext cx="0" cy="190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331720" y="1596390"/>
            <a:ext cx="22745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327910" y="1588770"/>
            <a:ext cx="0" cy="190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815138" y="1173481"/>
            <a:ext cx="0" cy="2752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691640" y="1786890"/>
            <a:ext cx="1272540" cy="297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smtClean="0">
                <a:solidFill>
                  <a:schemeClr val="tx1"/>
                </a:solidFill>
              </a:rPr>
              <a:t>EO normale</a:t>
            </a:r>
            <a:endParaRPr lang="it-IT" sz="1350" b="1" dirty="0">
              <a:solidFill>
                <a:schemeClr val="tx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2327910" y="2084070"/>
            <a:ext cx="0" cy="190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2327910" y="3310890"/>
            <a:ext cx="3810" cy="1904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5794058" y="1463037"/>
            <a:ext cx="2042160" cy="29337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err="1">
                <a:solidFill>
                  <a:schemeClr val="tx1"/>
                </a:solidFill>
              </a:rPr>
              <a:t>Red</a:t>
            </a:r>
            <a:r>
              <a:rPr lang="it-IT" sz="1350" b="1" dirty="0">
                <a:solidFill>
                  <a:schemeClr val="tx1"/>
                </a:solidFill>
              </a:rPr>
              <a:t> </a:t>
            </a:r>
            <a:r>
              <a:rPr lang="it-IT" sz="1350" b="1" dirty="0" err="1">
                <a:solidFill>
                  <a:schemeClr val="tx1"/>
                </a:solidFill>
              </a:rPr>
              <a:t>flags</a:t>
            </a:r>
            <a:r>
              <a:rPr lang="it-IT" sz="1350" b="1" dirty="0">
                <a:solidFill>
                  <a:schemeClr val="tx1"/>
                </a:solidFill>
              </a:rPr>
              <a:t> per cardiopatia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468303" y="1977645"/>
            <a:ext cx="2714625" cy="11579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Consulto cardiologico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ECG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Ecocardiografia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Holter ECG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Test da sforzo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6825615" y="1756407"/>
            <a:ext cx="0" cy="2095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4245580" y="2549152"/>
            <a:ext cx="1090903" cy="3427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Segni anomali ECG</a:t>
            </a:r>
          </a:p>
        </p:txBody>
      </p:sp>
      <p:cxnSp>
        <p:nvCxnSpPr>
          <p:cNvPr id="42" name="Connettore 1 41"/>
          <p:cNvCxnSpPr>
            <a:stCxn id="4" idx="3"/>
          </p:cNvCxnSpPr>
          <p:nvPr/>
        </p:nvCxnSpPr>
        <p:spPr>
          <a:xfrm>
            <a:off x="5943600" y="1173480"/>
            <a:ext cx="8715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endCxn id="13" idx="3"/>
          </p:cNvCxnSpPr>
          <p:nvPr/>
        </p:nvCxnSpPr>
        <p:spPr>
          <a:xfrm>
            <a:off x="3568065" y="2792729"/>
            <a:ext cx="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1691640" y="3501389"/>
            <a:ext cx="1272540" cy="2971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Normali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469860" y="4459488"/>
            <a:ext cx="1760220" cy="48006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smtClean="0">
                <a:solidFill>
                  <a:schemeClr val="tx1"/>
                </a:solidFill>
              </a:rPr>
              <a:t>Sincope </a:t>
            </a:r>
            <a:r>
              <a:rPr lang="it-IT" sz="1350" b="1" dirty="0" err="1" smtClean="0">
                <a:solidFill>
                  <a:schemeClr val="tx1"/>
                </a:solidFill>
              </a:rPr>
              <a:t>Autonomica</a:t>
            </a:r>
            <a:endParaRPr lang="it-IT" sz="1350" b="1" dirty="0">
              <a:solidFill>
                <a:schemeClr val="tx1"/>
              </a:solidFill>
            </a:endParaRPr>
          </a:p>
        </p:txBody>
      </p:sp>
      <p:cxnSp>
        <p:nvCxnSpPr>
          <p:cNvPr id="58" name="Connettore 1 57"/>
          <p:cNvCxnSpPr/>
          <p:nvPr/>
        </p:nvCxnSpPr>
        <p:spPr>
          <a:xfrm flipV="1">
            <a:off x="2964180" y="3649979"/>
            <a:ext cx="2829878" cy="114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ttangolo 59"/>
          <p:cNvSpPr/>
          <p:nvPr/>
        </p:nvSpPr>
        <p:spPr>
          <a:xfrm>
            <a:off x="5794058" y="3420424"/>
            <a:ext cx="2237423" cy="48196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rgbClr val="FF0000"/>
                </a:solidFill>
              </a:rPr>
              <a:t>Sospetta pseudo-sincope di origine psicogena</a:t>
            </a:r>
          </a:p>
        </p:txBody>
      </p:sp>
      <p:sp>
        <p:nvSpPr>
          <p:cNvPr id="85" name="Rettangolo 84"/>
          <p:cNvSpPr/>
          <p:nvPr/>
        </p:nvSpPr>
        <p:spPr>
          <a:xfrm>
            <a:off x="6099956" y="4298848"/>
            <a:ext cx="1635443" cy="51127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rgbClr val="FF0000"/>
                </a:solidFill>
              </a:rPr>
              <a:t>Consulto psichiatrico</a:t>
            </a:r>
          </a:p>
        </p:txBody>
      </p:sp>
      <p:sp>
        <p:nvSpPr>
          <p:cNvPr id="96" name="Rettangolo 95"/>
          <p:cNvSpPr/>
          <p:nvPr/>
        </p:nvSpPr>
        <p:spPr>
          <a:xfrm>
            <a:off x="1469860" y="5352347"/>
            <a:ext cx="1760220" cy="50684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350" dirty="0">
                <a:solidFill>
                  <a:schemeClr val="tx1"/>
                </a:solidFill>
              </a:rPr>
              <a:t>Misure preventive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350" dirty="0" smtClean="0">
                <a:solidFill>
                  <a:schemeClr val="tx1"/>
                </a:solidFill>
              </a:rPr>
              <a:t>Terapia specifica</a:t>
            </a:r>
            <a:endParaRPr lang="it-IT" sz="1350" dirty="0">
              <a:solidFill>
                <a:schemeClr val="tx1"/>
              </a:solidFill>
            </a:endParaRPr>
          </a:p>
        </p:txBody>
      </p:sp>
      <p:cxnSp>
        <p:nvCxnSpPr>
          <p:cNvPr id="97" name="Connettore 1 96"/>
          <p:cNvCxnSpPr>
            <a:stCxn id="37" idx="2"/>
            <a:endCxn id="96" idx="0"/>
          </p:cNvCxnSpPr>
          <p:nvPr/>
        </p:nvCxnSpPr>
        <p:spPr>
          <a:xfrm>
            <a:off x="2349970" y="4939548"/>
            <a:ext cx="0" cy="4127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1661467" y="2274569"/>
            <a:ext cx="2480310" cy="1036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Esami di laboratorio: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Emocromo, Glucosio, Elettroliti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Screening tossicologico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Test di gravidanza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ECG</a:t>
            </a:r>
          </a:p>
        </p:txBody>
      </p:sp>
      <p:cxnSp>
        <p:nvCxnSpPr>
          <p:cNvPr id="39" name="Connettore 1 38"/>
          <p:cNvCxnSpPr/>
          <p:nvPr/>
        </p:nvCxnSpPr>
        <p:spPr>
          <a:xfrm>
            <a:off x="1634164" y="1191210"/>
            <a:ext cx="166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4145506" y="2717183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>
            <a:off x="5342281" y="2744903"/>
            <a:ext cx="10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87784" y="985688"/>
            <a:ext cx="1531120" cy="464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Sospetta patologia neurologica</a:t>
            </a:r>
          </a:p>
        </p:txBody>
      </p:sp>
      <p:cxnSp>
        <p:nvCxnSpPr>
          <p:cNvPr id="45" name="Connettore 1 44"/>
          <p:cNvCxnSpPr/>
          <p:nvPr/>
        </p:nvCxnSpPr>
        <p:spPr>
          <a:xfrm rot="5400000">
            <a:off x="745307" y="1556580"/>
            <a:ext cx="1905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2349970" y="3806468"/>
            <a:ext cx="0" cy="66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76959" y="1667505"/>
            <a:ext cx="1531120" cy="19577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Esami di laboratorio: </a:t>
            </a:r>
            <a:r>
              <a:rPr lang="it-IT" sz="1350" dirty="0">
                <a:solidFill>
                  <a:schemeClr val="tx1"/>
                </a:solidFill>
              </a:rPr>
              <a:t>emocromo, glucosio, elettroliti, EGA, tossicologico</a:t>
            </a:r>
          </a:p>
          <a:p>
            <a:pPr algn="ctr"/>
            <a:r>
              <a:rPr lang="it-IT" sz="1350" b="1" dirty="0">
                <a:solidFill>
                  <a:schemeClr val="tx1"/>
                </a:solidFill>
              </a:rPr>
              <a:t>Consulenza </a:t>
            </a:r>
            <a:r>
              <a:rPr lang="it-IT" sz="1350" b="1" dirty="0" smtClean="0">
                <a:solidFill>
                  <a:schemeClr val="tx1"/>
                </a:solidFill>
              </a:rPr>
              <a:t>neurologica</a:t>
            </a:r>
            <a:endParaRPr lang="it-IT" sz="1350" b="1" dirty="0">
              <a:solidFill>
                <a:schemeClr val="tx1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87784" y="3826084"/>
            <a:ext cx="1520295" cy="50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50" b="1" dirty="0" err="1"/>
              <a:t>Imaging</a:t>
            </a:r>
            <a:r>
              <a:rPr lang="it-IT" sz="1350" b="1" dirty="0"/>
              <a:t>: </a:t>
            </a:r>
            <a:r>
              <a:rPr lang="it-IT" sz="1350" dirty="0"/>
              <a:t>RMN/TC</a:t>
            </a:r>
          </a:p>
          <a:p>
            <a:pPr algn="ctr"/>
            <a:r>
              <a:rPr lang="it-IT" sz="1350" b="1" dirty="0"/>
              <a:t>EEG</a:t>
            </a:r>
          </a:p>
          <a:p>
            <a:endParaRPr lang="it-IT" sz="1350" dirty="0"/>
          </a:p>
        </p:txBody>
      </p:sp>
      <p:cxnSp>
        <p:nvCxnSpPr>
          <p:cNvPr id="41" name="Connettore 1 40"/>
          <p:cNvCxnSpPr/>
          <p:nvPr/>
        </p:nvCxnSpPr>
        <p:spPr>
          <a:xfrm rot="5400000">
            <a:off x="743959" y="3723888"/>
            <a:ext cx="1905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853344" y="2406815"/>
            <a:ext cx="3875062" cy="32624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Storia dell’episodio: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err="1" smtClean="0"/>
              <a:t>Pdc</a:t>
            </a:r>
            <a:r>
              <a:rPr lang="it-IT" dirty="0" smtClean="0"/>
              <a:t> prolungata (da minuti a ore)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Spesso nessun testimone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Storia precedente di altri problemi clinici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err="1" smtClean="0"/>
              <a:t>Pdc</a:t>
            </a:r>
            <a:r>
              <a:rPr lang="it-IT" dirty="0" smtClean="0"/>
              <a:t> durante la posizione supina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Paura intensa/tremore con palpebre semichiuse/iperventilazione</a:t>
            </a:r>
            <a:endParaRPr lang="it-IT" dirty="0"/>
          </a:p>
          <a:p>
            <a:pPr algn="just"/>
            <a:r>
              <a:rPr lang="it-IT" sz="2000" b="1" dirty="0" smtClean="0"/>
              <a:t>Storia familiare: </a:t>
            </a:r>
            <a:r>
              <a:rPr lang="it-IT" dirty="0" smtClean="0"/>
              <a:t>ansia, depressione</a:t>
            </a:r>
            <a:endParaRPr lang="it-IT" dirty="0"/>
          </a:p>
          <a:p>
            <a:pPr algn="just"/>
            <a:r>
              <a:rPr lang="it-IT" sz="2000" b="1" dirty="0" smtClean="0"/>
              <a:t>EO: </a:t>
            </a:r>
            <a:r>
              <a:rPr lang="it-IT" dirty="0" smtClean="0"/>
              <a:t>tachicardia sinusale</a:t>
            </a:r>
            <a:endParaRPr lang="it-IT" dirty="0"/>
          </a:p>
          <a:p>
            <a:pPr algn="just"/>
            <a:r>
              <a:rPr lang="it-IT" sz="2000" b="1" dirty="0" smtClean="0"/>
              <a:t>ECG: </a:t>
            </a:r>
            <a:r>
              <a:rPr lang="it-IT" dirty="0" smtClean="0"/>
              <a:t>normale</a:t>
            </a:r>
            <a:endParaRPr lang="it-IT" dirty="0"/>
          </a:p>
        </p:txBody>
      </p:sp>
      <p:cxnSp>
        <p:nvCxnSpPr>
          <p:cNvPr id="46" name="Connettore 1 45"/>
          <p:cNvCxnSpPr>
            <a:stCxn id="60" idx="2"/>
            <a:endCxn id="85" idx="0"/>
          </p:cNvCxnSpPr>
          <p:nvPr/>
        </p:nvCxnSpPr>
        <p:spPr>
          <a:xfrm>
            <a:off x="6912770" y="3902392"/>
            <a:ext cx="4908" cy="3964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9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5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68980" y="941070"/>
            <a:ext cx="2674620" cy="46482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Anamnesi ed esame obiettivo</a:t>
            </a:r>
          </a:p>
        </p:txBody>
      </p:sp>
      <p:cxnSp>
        <p:nvCxnSpPr>
          <p:cNvPr id="6" name="Connettore 1 5"/>
          <p:cNvCxnSpPr>
            <a:stCxn id="4" idx="2"/>
          </p:cNvCxnSpPr>
          <p:nvPr/>
        </p:nvCxnSpPr>
        <p:spPr>
          <a:xfrm>
            <a:off x="4606290" y="1405890"/>
            <a:ext cx="0" cy="19050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073072" y="1596390"/>
            <a:ext cx="15332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073072" y="1596390"/>
            <a:ext cx="0" cy="24653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7075646" y="1173481"/>
            <a:ext cx="0" cy="29300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433053" y="1808710"/>
            <a:ext cx="1272540" cy="2971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smtClean="0">
                <a:solidFill>
                  <a:schemeClr val="tx1"/>
                </a:solidFill>
              </a:rPr>
              <a:t>EO normale</a:t>
            </a:r>
            <a:endParaRPr lang="it-IT" sz="1350" b="1" dirty="0">
              <a:solidFill>
                <a:schemeClr val="tx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073072" y="2104970"/>
            <a:ext cx="0" cy="19050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endCxn id="36" idx="0"/>
          </p:cNvCxnSpPr>
          <p:nvPr/>
        </p:nvCxnSpPr>
        <p:spPr>
          <a:xfrm flipH="1">
            <a:off x="3069322" y="3292794"/>
            <a:ext cx="2804" cy="204071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6054566" y="1463037"/>
            <a:ext cx="2042160" cy="29337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err="1">
                <a:solidFill>
                  <a:schemeClr val="tx1"/>
                </a:solidFill>
              </a:rPr>
              <a:t>Red</a:t>
            </a:r>
            <a:r>
              <a:rPr lang="it-IT" sz="1350" b="1" dirty="0">
                <a:solidFill>
                  <a:schemeClr val="tx1"/>
                </a:solidFill>
              </a:rPr>
              <a:t> </a:t>
            </a:r>
            <a:r>
              <a:rPr lang="it-IT" sz="1350" b="1" dirty="0" err="1">
                <a:solidFill>
                  <a:schemeClr val="tx1"/>
                </a:solidFill>
              </a:rPr>
              <a:t>flags</a:t>
            </a:r>
            <a:r>
              <a:rPr lang="it-IT" sz="1350" b="1" dirty="0">
                <a:solidFill>
                  <a:schemeClr val="tx1"/>
                </a:solidFill>
              </a:rPr>
              <a:t> per cardiopatia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787746" y="1995874"/>
            <a:ext cx="2714625" cy="11579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Consulto cardiologico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ECG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Ecocardiografia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Holter ECG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Test da sforzo</a:t>
            </a:r>
          </a:p>
        </p:txBody>
      </p:sp>
      <p:cxnSp>
        <p:nvCxnSpPr>
          <p:cNvPr id="20" name="Connettore 1 19"/>
          <p:cNvCxnSpPr>
            <a:stCxn id="17" idx="2"/>
          </p:cNvCxnSpPr>
          <p:nvPr/>
        </p:nvCxnSpPr>
        <p:spPr>
          <a:xfrm>
            <a:off x="7075646" y="1756408"/>
            <a:ext cx="0" cy="247652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4" idx="3"/>
          </p:cNvCxnSpPr>
          <p:nvPr/>
        </p:nvCxnSpPr>
        <p:spPr>
          <a:xfrm>
            <a:off x="5943601" y="1173480"/>
            <a:ext cx="1132046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endCxn id="13" idx="3"/>
          </p:cNvCxnSpPr>
          <p:nvPr/>
        </p:nvCxnSpPr>
        <p:spPr>
          <a:xfrm>
            <a:off x="3568065" y="2792729"/>
            <a:ext cx="0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2433053" y="3496865"/>
            <a:ext cx="1272540" cy="2971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Normali</a:t>
            </a:r>
          </a:p>
        </p:txBody>
      </p:sp>
      <p:sp>
        <p:nvSpPr>
          <p:cNvPr id="60" name="Rettangolo 59"/>
          <p:cNvSpPr/>
          <p:nvPr/>
        </p:nvSpPr>
        <p:spPr>
          <a:xfrm>
            <a:off x="4444296" y="4182606"/>
            <a:ext cx="1592580" cy="6143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Sospetta pseudo-sincope di origine psicogena</a:t>
            </a:r>
          </a:p>
        </p:txBody>
      </p:sp>
      <p:cxnSp>
        <p:nvCxnSpPr>
          <p:cNvPr id="25" name="Connettore 1 24"/>
          <p:cNvCxnSpPr>
            <a:stCxn id="36" idx="3"/>
          </p:cNvCxnSpPr>
          <p:nvPr/>
        </p:nvCxnSpPr>
        <p:spPr>
          <a:xfrm>
            <a:off x="3705593" y="3645455"/>
            <a:ext cx="35629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4639210" y="5029789"/>
            <a:ext cx="1255851" cy="47421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schemeClr val="tx1"/>
                </a:solidFill>
              </a:rPr>
              <a:t>Consulto psichiatrico</a:t>
            </a:r>
          </a:p>
        </p:txBody>
      </p:sp>
      <p:cxnSp>
        <p:nvCxnSpPr>
          <p:cNvPr id="43" name="Connettore 1 42"/>
          <p:cNvCxnSpPr/>
          <p:nvPr/>
        </p:nvCxnSpPr>
        <p:spPr>
          <a:xfrm>
            <a:off x="5267135" y="4796975"/>
            <a:ext cx="0" cy="232814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1786032" y="2277665"/>
            <a:ext cx="2480310" cy="103632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schemeClr val="tx1"/>
                </a:solidFill>
              </a:rPr>
              <a:t>Esami di laboratorio: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Emocromo, Glucosio, Elettroliti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Screening tossicologico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Test di gravidanza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ECG</a:t>
            </a:r>
          </a:p>
        </p:txBody>
      </p:sp>
      <p:cxnSp>
        <p:nvCxnSpPr>
          <p:cNvPr id="50" name="Connettore 1 49"/>
          <p:cNvCxnSpPr>
            <a:endCxn id="4" idx="1"/>
          </p:cNvCxnSpPr>
          <p:nvPr/>
        </p:nvCxnSpPr>
        <p:spPr>
          <a:xfrm>
            <a:off x="906792" y="1173480"/>
            <a:ext cx="23621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4444296" y="2545801"/>
            <a:ext cx="1090903" cy="34276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Segni anomali </a:t>
            </a:r>
            <a:r>
              <a:rPr lang="it-IT" sz="1200" dirty="0">
                <a:solidFill>
                  <a:schemeClr val="tx1"/>
                </a:solidFill>
              </a:rPr>
              <a:t>ECG</a:t>
            </a:r>
          </a:p>
        </p:txBody>
      </p:sp>
      <p:cxnSp>
        <p:nvCxnSpPr>
          <p:cNvPr id="61" name="Connettore 1 60"/>
          <p:cNvCxnSpPr>
            <a:endCxn id="59" idx="1"/>
          </p:cNvCxnSpPr>
          <p:nvPr/>
        </p:nvCxnSpPr>
        <p:spPr>
          <a:xfrm>
            <a:off x="4266342" y="2717183"/>
            <a:ext cx="1779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stCxn id="59" idx="3"/>
          </p:cNvCxnSpPr>
          <p:nvPr/>
        </p:nvCxnSpPr>
        <p:spPr>
          <a:xfrm>
            <a:off x="5535199" y="2717183"/>
            <a:ext cx="252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2189213" y="4154954"/>
            <a:ext cx="1760220" cy="48006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smtClean="0">
                <a:solidFill>
                  <a:schemeClr val="tx1"/>
                </a:solidFill>
              </a:rPr>
              <a:t>Sincope </a:t>
            </a:r>
            <a:r>
              <a:rPr lang="it-IT" sz="1350" b="1" dirty="0" err="1" smtClean="0">
                <a:solidFill>
                  <a:schemeClr val="tx1"/>
                </a:solidFill>
              </a:rPr>
              <a:t>Autonomica</a:t>
            </a:r>
            <a:endParaRPr lang="it-IT" sz="1350" b="1" dirty="0">
              <a:solidFill>
                <a:schemeClr val="tx1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2189213" y="5125288"/>
            <a:ext cx="1760220" cy="50684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350" dirty="0">
                <a:solidFill>
                  <a:schemeClr val="tx1"/>
                </a:solidFill>
              </a:rPr>
              <a:t>Misure preventive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350" dirty="0" smtClean="0">
                <a:solidFill>
                  <a:schemeClr val="tx1"/>
                </a:solidFill>
              </a:rPr>
              <a:t>Terapia specifica</a:t>
            </a:r>
            <a:endParaRPr lang="it-IT" sz="1350" dirty="0">
              <a:solidFill>
                <a:schemeClr val="tx1"/>
              </a:solidFill>
            </a:endParaRPr>
          </a:p>
        </p:txBody>
      </p:sp>
      <p:cxnSp>
        <p:nvCxnSpPr>
          <p:cNvPr id="52" name="Connettore 1 51"/>
          <p:cNvCxnSpPr>
            <a:stCxn id="35" idx="2"/>
            <a:endCxn id="51" idx="0"/>
          </p:cNvCxnSpPr>
          <p:nvPr/>
        </p:nvCxnSpPr>
        <p:spPr>
          <a:xfrm>
            <a:off x="3069323" y="4635014"/>
            <a:ext cx="0" cy="490274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Connettore 1 63"/>
          <p:cNvCxnSpPr>
            <a:stCxn id="36" idx="2"/>
            <a:endCxn id="35" idx="0"/>
          </p:cNvCxnSpPr>
          <p:nvPr/>
        </p:nvCxnSpPr>
        <p:spPr>
          <a:xfrm>
            <a:off x="3069323" y="3794045"/>
            <a:ext cx="0" cy="36090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5267135" y="3658879"/>
            <a:ext cx="0" cy="523727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endCxn id="95" idx="0"/>
          </p:cNvCxnSpPr>
          <p:nvPr/>
        </p:nvCxnSpPr>
        <p:spPr>
          <a:xfrm flipH="1">
            <a:off x="7268589" y="3645455"/>
            <a:ext cx="3334" cy="2752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Rettangolo 94"/>
          <p:cNvSpPr/>
          <p:nvPr/>
        </p:nvSpPr>
        <p:spPr>
          <a:xfrm>
            <a:off x="6472298" y="3920742"/>
            <a:ext cx="1592580" cy="6143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smtClean="0">
                <a:solidFill>
                  <a:srgbClr val="FF0000"/>
                </a:solidFill>
              </a:rPr>
              <a:t>Dubbio diagnostico</a:t>
            </a:r>
            <a:endParaRPr lang="it-IT" sz="1350" b="1" dirty="0">
              <a:solidFill>
                <a:srgbClr val="FF0000"/>
              </a:solidFill>
            </a:endParaRPr>
          </a:p>
        </p:txBody>
      </p:sp>
      <p:cxnSp>
        <p:nvCxnSpPr>
          <p:cNvPr id="96" name="Connettore 1 95"/>
          <p:cNvCxnSpPr/>
          <p:nvPr/>
        </p:nvCxnSpPr>
        <p:spPr>
          <a:xfrm>
            <a:off x="7324535" y="4535111"/>
            <a:ext cx="0" cy="2328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Rettangolo 97"/>
          <p:cNvSpPr/>
          <p:nvPr/>
        </p:nvSpPr>
        <p:spPr>
          <a:xfrm>
            <a:off x="6696610" y="4788136"/>
            <a:ext cx="1255851" cy="33715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srgbClr val="FF0000"/>
                </a:solidFill>
              </a:rPr>
              <a:t>Tilt test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87784" y="985688"/>
            <a:ext cx="1531120" cy="46482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Sospetta patologia neurologica</a:t>
            </a:r>
          </a:p>
        </p:txBody>
      </p:sp>
      <p:cxnSp>
        <p:nvCxnSpPr>
          <p:cNvPr id="40" name="Connettore 1 39"/>
          <p:cNvCxnSpPr/>
          <p:nvPr/>
        </p:nvCxnSpPr>
        <p:spPr>
          <a:xfrm rot="5400000">
            <a:off x="745307" y="1556580"/>
            <a:ext cx="190500" cy="1191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76959" y="1667505"/>
            <a:ext cx="1531120" cy="195772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Esami di laboratorio: </a:t>
            </a:r>
            <a:r>
              <a:rPr lang="it-IT" sz="1350" dirty="0">
                <a:solidFill>
                  <a:schemeClr val="tx1"/>
                </a:solidFill>
              </a:rPr>
              <a:t>emocromo, glucosio, elettroliti, EGA, tossicologico</a:t>
            </a:r>
          </a:p>
          <a:p>
            <a:pPr algn="ctr"/>
            <a:r>
              <a:rPr lang="it-IT" sz="1350" b="1" dirty="0">
                <a:solidFill>
                  <a:schemeClr val="tx1"/>
                </a:solidFill>
              </a:rPr>
              <a:t>Consulenza </a:t>
            </a:r>
            <a:r>
              <a:rPr lang="it-IT" sz="1350" b="1" dirty="0" smtClean="0">
                <a:solidFill>
                  <a:schemeClr val="tx1"/>
                </a:solidFill>
              </a:rPr>
              <a:t>neurologica</a:t>
            </a:r>
            <a:endParaRPr lang="it-IT" sz="1350" b="1" dirty="0">
              <a:solidFill>
                <a:schemeClr val="tx1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87784" y="3826084"/>
            <a:ext cx="1520295" cy="50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50" b="1" dirty="0" err="1"/>
              <a:t>Imaging</a:t>
            </a:r>
            <a:r>
              <a:rPr lang="it-IT" sz="1350" b="1" dirty="0"/>
              <a:t>: </a:t>
            </a:r>
            <a:r>
              <a:rPr lang="it-IT" sz="1350" dirty="0"/>
              <a:t>RMN/TC</a:t>
            </a:r>
          </a:p>
          <a:p>
            <a:pPr algn="ctr"/>
            <a:r>
              <a:rPr lang="it-IT" sz="1350" b="1" dirty="0"/>
              <a:t>EEG</a:t>
            </a:r>
          </a:p>
          <a:p>
            <a:endParaRPr lang="it-IT" sz="1350" dirty="0"/>
          </a:p>
        </p:txBody>
      </p:sp>
      <p:cxnSp>
        <p:nvCxnSpPr>
          <p:cNvPr id="47" name="Connettore 1 46"/>
          <p:cNvCxnSpPr/>
          <p:nvPr/>
        </p:nvCxnSpPr>
        <p:spPr>
          <a:xfrm rot="5400000">
            <a:off x="743959" y="3723888"/>
            <a:ext cx="190500" cy="1191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TILT TEST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sz="2400" i="1" dirty="0">
                <a:solidFill>
                  <a:srgbClr val="0070C0"/>
                </a:solidFill>
              </a:rPr>
              <a:t>Quando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22960" y="2190751"/>
            <a:ext cx="73990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35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35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2960" y="2160271"/>
            <a:ext cx="739902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 smtClean="0"/>
              <a:t>Pdc</a:t>
            </a:r>
            <a:r>
              <a:rPr lang="it-IT" dirty="0" smtClean="0"/>
              <a:t> </a:t>
            </a:r>
            <a:r>
              <a:rPr lang="it-IT" dirty="0"/>
              <a:t>ricorrenti con &gt; 2 episodi ogni sei mesi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 smtClean="0"/>
              <a:t>Pdc</a:t>
            </a:r>
            <a:r>
              <a:rPr lang="it-IT" dirty="0" smtClean="0"/>
              <a:t> </a:t>
            </a:r>
            <a:r>
              <a:rPr lang="it-IT" dirty="0"/>
              <a:t>da causa ignota senza evidenza di cardiopatia significativa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Anche singolo episodio </a:t>
            </a:r>
            <a:r>
              <a:rPr lang="it-IT" dirty="0" smtClean="0"/>
              <a:t>di </a:t>
            </a:r>
            <a:r>
              <a:rPr lang="it-IT" dirty="0" err="1" smtClean="0"/>
              <a:t>pdc</a:t>
            </a:r>
            <a:r>
              <a:rPr lang="it-IT" dirty="0" smtClean="0"/>
              <a:t> </a:t>
            </a:r>
            <a:r>
              <a:rPr lang="it-IT" dirty="0"/>
              <a:t>se causa di trauma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Riscontro di cardiopatia che potrebbe non essere la causa dell’episodio </a:t>
            </a:r>
            <a:r>
              <a:rPr lang="it-IT" dirty="0" smtClean="0"/>
              <a:t>di </a:t>
            </a:r>
            <a:r>
              <a:rPr lang="it-IT" dirty="0" err="1" smtClean="0"/>
              <a:t>pdc</a:t>
            </a:r>
            <a:endParaRPr lang="it-IT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 smtClean="0"/>
              <a:t>Pdc</a:t>
            </a:r>
            <a:r>
              <a:rPr lang="it-IT" dirty="0" smtClean="0"/>
              <a:t> </a:t>
            </a:r>
            <a:r>
              <a:rPr lang="it-IT" dirty="0"/>
              <a:t>indotta o associata ad attività fisica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Episodi convulsivi recidivanti da causa ignota, con EEG ripetutamente negativi e che non rispondono a terapie standard</a:t>
            </a:r>
            <a:endParaRPr lang="it-IT" sz="1350" dirty="0"/>
          </a:p>
          <a:p>
            <a:pPr lvl="1"/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40047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5798" y="1072720"/>
            <a:ext cx="7543800" cy="1088068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TILT TEST</a:t>
            </a:r>
            <a:br>
              <a:rPr lang="it-IT" dirty="0" smtClean="0">
                <a:solidFill>
                  <a:srgbClr val="0070C0"/>
                </a:solidFill>
              </a:rPr>
            </a:br>
            <a:endParaRPr lang="it-IT" sz="2400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Risultati immagini per tilt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29" y="1039456"/>
            <a:ext cx="1607344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65785" y="2145422"/>
            <a:ext cx="4719754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3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50" dirty="0"/>
              <a:t>Per soggetti di età &gt; a 7 anni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50" dirty="0"/>
              <a:t>Posizionamento su lettino basculante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50" dirty="0"/>
              <a:t>Monitoraggio ECG e pressorio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50" dirty="0"/>
              <a:t>Basso potere diagnostico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50" dirty="0"/>
              <a:t>Una risposta negativa non esclude una sincope </a:t>
            </a:r>
            <a:r>
              <a:rPr lang="it-IT" sz="1350" dirty="0" err="1"/>
              <a:t>neuromediata</a:t>
            </a:r>
            <a:endParaRPr lang="it-IT" sz="135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350" dirty="0"/>
              <a:t>SOGGETTI SANI -&gt;  TEST NEGATIVO 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350" dirty="0"/>
              <a:t>PAD + 10 </a:t>
            </a:r>
            <a:r>
              <a:rPr lang="it-IT" sz="1350" dirty="0" err="1"/>
              <a:t>mmHg</a:t>
            </a:r>
            <a:endParaRPr lang="it-IT" sz="1350" dirty="0"/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350" dirty="0"/>
              <a:t>Modificazioni non significative della PAS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350" dirty="0"/>
              <a:t>FC + 10-15 </a:t>
            </a:r>
            <a:r>
              <a:rPr lang="it-IT" sz="1350" dirty="0" err="1"/>
              <a:t>bpm</a:t>
            </a:r>
            <a:endParaRPr lang="it-IT" sz="135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02672" y="1295689"/>
            <a:ext cx="6000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70 °c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l="67902" t="29102" r="7474" b="35509"/>
          <a:stretch/>
        </p:blipFill>
        <p:spPr>
          <a:xfrm>
            <a:off x="5331909" y="2383757"/>
            <a:ext cx="3377381" cy="2730409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0" name="Rettangolo 9"/>
          <p:cNvSpPr/>
          <p:nvPr/>
        </p:nvSpPr>
        <p:spPr>
          <a:xfrm>
            <a:off x="6843712" y="3278981"/>
            <a:ext cx="1778794" cy="17145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2" name="Rettangolo 11"/>
          <p:cNvSpPr/>
          <p:nvPr/>
        </p:nvSpPr>
        <p:spPr>
          <a:xfrm>
            <a:off x="5434012" y="3450431"/>
            <a:ext cx="3188494" cy="22297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3" name="Rettangolo 12"/>
          <p:cNvSpPr/>
          <p:nvPr/>
        </p:nvSpPr>
        <p:spPr>
          <a:xfrm>
            <a:off x="5434013" y="3673400"/>
            <a:ext cx="1409700" cy="222970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14851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32460" y="857250"/>
            <a:ext cx="7543800" cy="800100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chemeClr val="accent2"/>
                </a:solidFill>
              </a:rPr>
              <a:t>TILT TEST</a:t>
            </a:r>
            <a:r>
              <a:rPr lang="it-IT" sz="3600" u="sng" dirty="0">
                <a:solidFill>
                  <a:schemeClr val="accent2"/>
                </a:solidFill>
              </a:rPr>
              <a:t/>
            </a:r>
            <a:br>
              <a:rPr lang="it-IT" sz="3600" u="sng" dirty="0">
                <a:solidFill>
                  <a:schemeClr val="accent2"/>
                </a:solidFill>
              </a:rPr>
            </a:br>
            <a:r>
              <a:rPr lang="it-IT" sz="2400" b="1" dirty="0" err="1">
                <a:solidFill>
                  <a:schemeClr val="accent2"/>
                </a:solidFill>
              </a:rPr>
              <a:t>TEST</a:t>
            </a:r>
            <a:r>
              <a:rPr lang="it-IT" sz="2400" b="1" dirty="0">
                <a:solidFill>
                  <a:schemeClr val="accent2"/>
                </a:solidFill>
              </a:rPr>
              <a:t> POSITIVO SE INDUCE UNA </a:t>
            </a:r>
            <a:r>
              <a:rPr lang="it-IT" sz="2400" b="1" dirty="0" smtClean="0">
                <a:solidFill>
                  <a:schemeClr val="accent2"/>
                </a:solidFill>
              </a:rPr>
              <a:t>SINCOPE o PRE-SINCOPE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632458" y="2173069"/>
            <a:ext cx="7968615" cy="369332"/>
            <a:chOff x="632460" y="2053709"/>
            <a:chExt cx="7968615" cy="369332"/>
          </a:xfrm>
        </p:grpSpPr>
        <p:sp>
          <p:nvSpPr>
            <p:cNvPr id="2" name="CasellaDiTesto 1"/>
            <p:cNvSpPr txBox="1"/>
            <p:nvPr/>
          </p:nvSpPr>
          <p:spPr>
            <a:xfrm flipH="1">
              <a:off x="632460" y="2053709"/>
              <a:ext cx="7968615" cy="36933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TIPO 1 MISTA:      </a:t>
              </a:r>
              <a:r>
                <a:rPr lang="it-IT" b="1" dirty="0" smtClean="0"/>
                <a:t>FC   del 10% ma sempre &gt;40 </a:t>
              </a:r>
              <a:r>
                <a:rPr lang="it-IT" b="1" dirty="0" err="1" smtClean="0"/>
                <a:t>bpm</a:t>
              </a:r>
              <a:r>
                <a:rPr lang="it-IT" b="1" dirty="0" smtClean="0">
                  <a:solidFill>
                    <a:srgbClr val="FF0000"/>
                  </a:solidFill>
                </a:rPr>
                <a:t>	</a:t>
              </a:r>
              <a:r>
                <a:rPr lang="it-IT" b="1" dirty="0" smtClean="0"/>
                <a:t>PA ma si  prima della FC</a:t>
              </a:r>
              <a:endParaRPr lang="it-IT" b="1" dirty="0"/>
            </a:p>
          </p:txBody>
        </p:sp>
        <p:cxnSp>
          <p:nvCxnSpPr>
            <p:cNvPr id="5" name="Connettore 2 4"/>
            <p:cNvCxnSpPr/>
            <p:nvPr/>
          </p:nvCxnSpPr>
          <p:spPr>
            <a:xfrm>
              <a:off x="2676525" y="2124075"/>
              <a:ext cx="0" cy="228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>
              <a:off x="7048500" y="2143125"/>
              <a:ext cx="0" cy="228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 flipV="1">
              <a:off x="6143625" y="2114550"/>
              <a:ext cx="0" cy="2571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>
            <a:off x="632457" y="3123426"/>
            <a:ext cx="7968615" cy="646331"/>
            <a:chOff x="632460" y="2053709"/>
            <a:chExt cx="7968615" cy="646331"/>
          </a:xfrm>
        </p:grpSpPr>
        <p:sp>
          <p:nvSpPr>
            <p:cNvPr id="19" name="CasellaDiTesto 18"/>
            <p:cNvSpPr txBox="1"/>
            <p:nvPr/>
          </p:nvSpPr>
          <p:spPr>
            <a:xfrm flipH="1">
              <a:off x="632460" y="2053709"/>
              <a:ext cx="7968615" cy="646331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TIPO 2 CARDIONIBITORIA :    </a:t>
              </a:r>
              <a:r>
                <a:rPr lang="it-IT" b="1" dirty="0" smtClean="0"/>
                <a:t>FC&lt;40 </a:t>
              </a:r>
              <a:r>
                <a:rPr lang="it-IT" b="1" dirty="0" err="1" smtClean="0"/>
                <a:t>bpm</a:t>
              </a:r>
              <a:r>
                <a:rPr lang="it-IT" b="1" dirty="0" smtClean="0"/>
                <a:t>  per &gt;10 sec o </a:t>
              </a:r>
              <a:r>
                <a:rPr lang="it-IT" b="1" dirty="0" err="1" smtClean="0"/>
                <a:t>asistolia</a:t>
              </a:r>
              <a:r>
                <a:rPr lang="it-IT" b="1" dirty="0" smtClean="0"/>
                <a:t> &gt;3 sec	</a:t>
              </a:r>
            </a:p>
            <a:p>
              <a:r>
                <a:rPr lang="it-IT" b="1" dirty="0"/>
                <a:t>	</a:t>
              </a:r>
              <a:r>
                <a:rPr lang="it-IT" b="1" dirty="0" smtClean="0"/>
                <a:t>		   PA ma si  prima della FC (anche &lt;80 </a:t>
              </a:r>
              <a:r>
                <a:rPr lang="it-IT" b="1" dirty="0" err="1" smtClean="0"/>
                <a:t>mmHg</a:t>
              </a:r>
              <a:r>
                <a:rPr lang="it-IT" b="1" dirty="0" smtClean="0"/>
                <a:t>)</a:t>
              </a:r>
              <a:endParaRPr lang="it-IT" b="1" dirty="0"/>
            </a:p>
          </p:txBody>
        </p:sp>
        <p:cxnSp>
          <p:nvCxnSpPr>
            <p:cNvPr id="20" name="Connettore 2 19"/>
            <p:cNvCxnSpPr/>
            <p:nvPr/>
          </p:nvCxnSpPr>
          <p:spPr>
            <a:xfrm>
              <a:off x="4471035" y="2442865"/>
              <a:ext cx="0" cy="228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V="1">
              <a:off x="3533775" y="2376875"/>
              <a:ext cx="1" cy="1993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uppo 29"/>
          <p:cNvGrpSpPr/>
          <p:nvPr/>
        </p:nvGrpSpPr>
        <p:grpSpPr>
          <a:xfrm>
            <a:off x="632457" y="4312503"/>
            <a:ext cx="7968615" cy="923330"/>
            <a:chOff x="632459" y="4111109"/>
            <a:chExt cx="7968615" cy="923330"/>
          </a:xfrm>
        </p:grpSpPr>
        <p:sp>
          <p:nvSpPr>
            <p:cNvPr id="27" name="CasellaDiTesto 26"/>
            <p:cNvSpPr txBox="1"/>
            <p:nvPr/>
          </p:nvSpPr>
          <p:spPr>
            <a:xfrm flipH="1">
              <a:off x="632459" y="4111109"/>
              <a:ext cx="7968615" cy="92333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TIPO 3 VASODEPRESSIVA :    </a:t>
              </a:r>
              <a:r>
                <a:rPr lang="it-IT" b="1" dirty="0" smtClean="0"/>
                <a:t>FC   progressivamente e non scende più del 10% al 		                momento della </a:t>
              </a:r>
              <a:r>
                <a:rPr lang="it-IT" b="1" dirty="0" err="1" smtClean="0"/>
                <a:t>pdc</a:t>
              </a:r>
              <a:r>
                <a:rPr lang="it-IT" b="1" dirty="0" smtClean="0"/>
                <a:t> 	</a:t>
              </a:r>
            </a:p>
            <a:p>
              <a:r>
                <a:rPr lang="it-IT" b="1" dirty="0"/>
                <a:t>	</a:t>
              </a:r>
              <a:r>
                <a:rPr lang="it-IT" b="1" dirty="0" smtClean="0"/>
                <a:t>	</a:t>
              </a:r>
              <a:r>
                <a:rPr lang="it-IT" b="1" dirty="0"/>
                <a:t>	</a:t>
              </a:r>
              <a:r>
                <a:rPr lang="it-IT" b="1" dirty="0" smtClean="0"/>
                <a:t>PA ma fino alla </a:t>
              </a:r>
              <a:r>
                <a:rPr lang="it-IT" b="1" dirty="0" err="1" smtClean="0"/>
                <a:t>pdc</a:t>
              </a:r>
              <a:endParaRPr lang="it-IT" b="1" dirty="0"/>
            </a:p>
          </p:txBody>
        </p:sp>
        <p:cxnSp>
          <p:nvCxnSpPr>
            <p:cNvPr id="28" name="Connettore 2 27"/>
            <p:cNvCxnSpPr/>
            <p:nvPr/>
          </p:nvCxnSpPr>
          <p:spPr>
            <a:xfrm flipV="1">
              <a:off x="3686175" y="4186699"/>
              <a:ext cx="1" cy="1993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>
              <a:off x="3390900" y="4743450"/>
              <a:ext cx="0" cy="228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9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537506"/>
            <a:ext cx="7543800" cy="761884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CASO CLINICO </a:t>
            </a:r>
            <a:r>
              <a:rPr lang="it-IT" dirty="0" err="1" smtClean="0">
                <a:solidFill>
                  <a:srgbClr val="0070C0"/>
                </a:solidFill>
              </a:rPr>
              <a:t>1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6"/>
            <a:ext cx="75988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Antonio, EC </a:t>
            </a:r>
            <a:r>
              <a:rPr lang="it-IT" sz="2000" dirty="0" err="1">
                <a:solidFill>
                  <a:srgbClr val="FF0000"/>
                </a:solidFill>
              </a:rPr>
              <a:t>4</a:t>
            </a:r>
            <a:r>
              <a:rPr lang="it-IT" sz="2000" dirty="0">
                <a:solidFill>
                  <a:srgbClr val="FF0000"/>
                </a:solidFill>
              </a:rPr>
              <a:t> a </a:t>
            </a:r>
            <a:r>
              <a:rPr lang="it-IT" sz="2000" dirty="0" err="1">
                <a:solidFill>
                  <a:srgbClr val="FF0000"/>
                </a:solidFill>
              </a:rPr>
              <a:t>1</a:t>
            </a:r>
            <a:r>
              <a:rPr lang="it-IT" sz="2000" dirty="0">
                <a:solidFill>
                  <a:srgbClr val="FF0000"/>
                </a:solidFill>
              </a:rPr>
              <a:t>/12</a:t>
            </a:r>
          </a:p>
          <a:p>
            <a:pPr algn="just"/>
            <a:endParaRPr lang="it-IT" sz="1500" dirty="0"/>
          </a:p>
          <a:p>
            <a:pPr algn="just"/>
            <a:r>
              <a:rPr lang="it-IT" dirty="0"/>
              <a:t>Anamnesi gravidica, perinatale, fisiologica, patologica remota: non </a:t>
            </a:r>
            <a:r>
              <a:rPr lang="it-IT" dirty="0" err="1"/>
              <a:t>contributorie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Durante il riposo pomeridiano compaiono tosse, conati seguiti da un episodio di vomito, </a:t>
            </a:r>
            <a:r>
              <a:rPr lang="it-IT" b="1" dirty="0"/>
              <a:t>deviazione tonica dello sguardo</a:t>
            </a:r>
            <a:r>
              <a:rPr lang="it-IT" dirty="0"/>
              <a:t> a sinistra, </a:t>
            </a:r>
            <a:r>
              <a:rPr lang="it-IT" b="1" dirty="0"/>
              <a:t>fluttuazione dello stato di coscienza con graduale perdita di contatto</a:t>
            </a:r>
            <a:r>
              <a:rPr lang="it-IT" dirty="0"/>
              <a:t> senza manifestazioni cloniche.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EO all’ingresso in PS: “parametri vitali nella norma, </a:t>
            </a:r>
            <a:r>
              <a:rPr lang="it-IT" b="1" dirty="0"/>
              <a:t>assente l’interazione con l’ambiente, deviazione tonica dello sguardo a sinistra</a:t>
            </a:r>
            <a:r>
              <a:rPr lang="it-IT" dirty="0"/>
              <a:t>”</a:t>
            </a:r>
          </a:p>
          <a:p>
            <a:endParaRPr lang="it-IT" sz="1500" dirty="0"/>
          </a:p>
          <a:p>
            <a:endParaRPr lang="it-IT" sz="1500" dirty="0"/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29036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5"/>
            <a:ext cx="759880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UcPeriod"/>
            </a:pPr>
            <a:r>
              <a:rPr lang="it-IT" dirty="0"/>
              <a:t>EMOCROMO, ELETTROLITI, GLICEMIA, EGA</a:t>
            </a:r>
          </a:p>
          <a:p>
            <a:pPr marL="257175" indent="-257175"/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CONSULENZA NEUROLOGICA CON EVENTUALE EEG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IMAGING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TUTTE</a:t>
            </a:r>
          </a:p>
          <a:p>
            <a:endParaRPr lang="it-IT" sz="1350" dirty="0"/>
          </a:p>
        </p:txBody>
      </p:sp>
      <p:sp>
        <p:nvSpPr>
          <p:cNvPr id="5" name="Rettangolo 4"/>
          <p:cNvSpPr/>
          <p:nvPr/>
        </p:nvSpPr>
        <p:spPr>
          <a:xfrm>
            <a:off x="844310" y="3974202"/>
            <a:ext cx="1082451" cy="378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CasellaDiTesto 5"/>
          <p:cNvSpPr txBox="1"/>
          <p:nvPr/>
        </p:nvSpPr>
        <p:spPr>
          <a:xfrm>
            <a:off x="3139107" y="3368130"/>
            <a:ext cx="5791110" cy="175432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1350" dirty="0"/>
              <a:t>Esami di laboratorio nella norma</a:t>
            </a:r>
          </a:p>
          <a:p>
            <a:pPr>
              <a:buFont typeface="Arial"/>
              <a:buChar char="•"/>
            </a:pPr>
            <a:r>
              <a:rPr lang="it-IT" sz="1350" dirty="0"/>
              <a:t>EEG durante la crisi: stato epilettico con partenza focale destra</a:t>
            </a:r>
          </a:p>
          <a:p>
            <a:pPr>
              <a:buFont typeface="Arial"/>
              <a:buChar char="•"/>
            </a:pPr>
            <a:r>
              <a:rPr lang="it-IT" sz="1350" dirty="0"/>
              <a:t>La crisi si risolve dopo somministrazione di </a:t>
            </a:r>
            <a:r>
              <a:rPr lang="it-IT" sz="1350" dirty="0" err="1"/>
              <a:t>diazepam</a:t>
            </a:r>
            <a:r>
              <a:rPr lang="it-IT" sz="1350" dirty="0"/>
              <a:t>, residua emiparesi facciale laterale post-critica che si risolve in mezz’ora</a:t>
            </a:r>
          </a:p>
          <a:p>
            <a:pPr>
              <a:buFont typeface="Arial"/>
              <a:buChar char="•"/>
            </a:pPr>
            <a:r>
              <a:rPr lang="it-IT" sz="1350" dirty="0"/>
              <a:t>TC urgente, RMN in elezione: negative</a:t>
            </a:r>
          </a:p>
          <a:p>
            <a:pPr>
              <a:buFont typeface="Arial"/>
              <a:buChar char="•"/>
            </a:pPr>
            <a:r>
              <a:rPr lang="it-IT" sz="1350" dirty="0"/>
              <a:t>EEG a distanza: attività lenta e ampia </a:t>
            </a:r>
            <a:r>
              <a:rPr lang="it-IT" sz="1350" dirty="0" err="1"/>
              <a:t>subcontinua</a:t>
            </a:r>
            <a:r>
              <a:rPr lang="it-IT" sz="1350" dirty="0"/>
              <a:t> in area </a:t>
            </a:r>
            <a:r>
              <a:rPr lang="it-IT" sz="1350" dirty="0" err="1"/>
              <a:t>parieto-occipitale</a:t>
            </a:r>
            <a:r>
              <a:rPr lang="it-IT" sz="1350" dirty="0"/>
              <a:t> destra”</a:t>
            </a:r>
          </a:p>
          <a:p>
            <a:endParaRPr lang="it-IT" sz="135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5454" y="5266960"/>
            <a:ext cx="847558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DIAGNOSI: epilessia benigna occipitale dell’infanzia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VOI COSA AVRESTE FATTO?</a:t>
            </a: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6"/>
            <a:ext cx="759880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Mattia, EC 10 a </a:t>
            </a:r>
            <a:r>
              <a:rPr lang="it-IT" sz="2000" dirty="0" err="1">
                <a:solidFill>
                  <a:srgbClr val="FF0000"/>
                </a:solidFill>
              </a:rPr>
              <a:t>2</a:t>
            </a:r>
            <a:r>
              <a:rPr lang="it-IT" sz="2000" dirty="0">
                <a:solidFill>
                  <a:srgbClr val="FF0000"/>
                </a:solidFill>
              </a:rPr>
              <a:t>/12</a:t>
            </a:r>
          </a:p>
          <a:p>
            <a:pPr algn="just"/>
            <a:endParaRPr lang="it-IT" sz="1500" dirty="0"/>
          </a:p>
          <a:p>
            <a:pPr algn="just"/>
            <a:r>
              <a:rPr lang="it-IT" dirty="0"/>
              <a:t>Anamnesi gravidica, perinatale, fisiologica, patologica remota: non </a:t>
            </a:r>
            <a:r>
              <a:rPr lang="it-IT" dirty="0" err="1"/>
              <a:t>contributorie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Giunge alla nostra attenzione  per episodio di </a:t>
            </a:r>
            <a:r>
              <a:rPr lang="it-IT" b="1" dirty="0"/>
              <a:t>perdita di coscienza</a:t>
            </a:r>
            <a:r>
              <a:rPr lang="it-IT" dirty="0"/>
              <a:t> della durata di alcuni secondi, verificatosi in </a:t>
            </a:r>
            <a:r>
              <a:rPr lang="it-IT" b="1" dirty="0"/>
              <a:t>ambiente caldo e affollato</a:t>
            </a:r>
            <a:r>
              <a:rPr lang="it-IT" dirty="0"/>
              <a:t>, preceduto da sintomi neurovegetativi quali </a:t>
            </a:r>
            <a:r>
              <a:rPr lang="it-IT" b="1" dirty="0"/>
              <a:t>sudorazione fredda, pallore, cefalea, vista offuscata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Risoluzione spontanea dell’episodio senza periodo post-critico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Parametri </a:t>
            </a:r>
            <a:r>
              <a:rPr lang="it-IT" dirty="0" err="1"/>
              <a:t>auxologici</a:t>
            </a:r>
            <a:r>
              <a:rPr lang="it-IT" dirty="0"/>
              <a:t>, EO generale e neurologico: nella norma</a:t>
            </a:r>
          </a:p>
          <a:p>
            <a:endParaRPr lang="it-IT" sz="15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CASO CLINICO 2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6"/>
            <a:ext cx="759880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Mattia, EC 10 a </a:t>
            </a:r>
            <a:r>
              <a:rPr lang="it-IT" sz="2000" dirty="0" err="1">
                <a:solidFill>
                  <a:srgbClr val="FF0000"/>
                </a:solidFill>
              </a:rPr>
              <a:t>2</a:t>
            </a:r>
            <a:r>
              <a:rPr lang="it-IT" sz="2000" dirty="0">
                <a:solidFill>
                  <a:srgbClr val="FF0000"/>
                </a:solidFill>
              </a:rPr>
              <a:t>/12</a:t>
            </a:r>
          </a:p>
          <a:p>
            <a:pPr algn="just"/>
            <a:endParaRPr lang="it-IT" sz="1500" dirty="0"/>
          </a:p>
          <a:p>
            <a:pPr algn="just"/>
            <a:r>
              <a:rPr lang="it-IT" dirty="0"/>
              <a:t>Anamnesi gravidica, perinatale, fisiologica, patologica remota: non </a:t>
            </a:r>
            <a:r>
              <a:rPr lang="it-IT" dirty="0" err="1"/>
              <a:t>contributorie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Giunge alla nostra attenzione  per episodio di </a:t>
            </a:r>
            <a:r>
              <a:rPr lang="it-IT" b="1" dirty="0"/>
              <a:t>perdita di coscienza</a:t>
            </a:r>
            <a:r>
              <a:rPr lang="it-IT" dirty="0"/>
              <a:t> della durata di alcuni secondi, verificatosi in </a:t>
            </a:r>
            <a:r>
              <a:rPr lang="it-IT" b="1" dirty="0"/>
              <a:t>ambiente caldo e affollato</a:t>
            </a:r>
            <a:r>
              <a:rPr lang="it-IT" dirty="0"/>
              <a:t>, preceduto da sintomi neurovegetativi quali </a:t>
            </a:r>
            <a:r>
              <a:rPr lang="it-IT" b="1" dirty="0"/>
              <a:t>sudorazione fredda, pallore, cefalea, vista offuscata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Risoluzione spontanea dell’episodio senza periodo post-critico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Parametri </a:t>
            </a:r>
            <a:r>
              <a:rPr lang="it-IT" dirty="0" err="1"/>
              <a:t>auxologici</a:t>
            </a:r>
            <a:r>
              <a:rPr lang="it-IT" dirty="0"/>
              <a:t>, EO generale e neurologico: nella norma</a:t>
            </a:r>
          </a:p>
          <a:p>
            <a:endParaRPr lang="it-IT" sz="15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CASO CLINICO 2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5"/>
            <a:ext cx="759880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UcPeriod"/>
            </a:pPr>
            <a:r>
              <a:rPr lang="it-IT" dirty="0"/>
              <a:t>ELETTROCARDIOGRAMMA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CONSULENZA NEUROLOGICA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EMOCROMO, ELETTROLITI, GLICEMIA, EGA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TUTTE</a:t>
            </a:r>
          </a:p>
          <a:p>
            <a:endParaRPr lang="it-IT" sz="1350" dirty="0"/>
          </a:p>
        </p:txBody>
      </p:sp>
      <p:sp>
        <p:nvSpPr>
          <p:cNvPr id="5" name="Rettangolo 4"/>
          <p:cNvSpPr/>
          <p:nvPr/>
        </p:nvSpPr>
        <p:spPr>
          <a:xfrm>
            <a:off x="876785" y="2329182"/>
            <a:ext cx="2965915" cy="324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CasellaDiTesto 5"/>
          <p:cNvSpPr txBox="1"/>
          <p:nvPr/>
        </p:nvSpPr>
        <p:spPr>
          <a:xfrm>
            <a:off x="3139107" y="3746917"/>
            <a:ext cx="5791110" cy="13388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1350" dirty="0"/>
              <a:t>Anamnesi positiva per episodio scatenante</a:t>
            </a:r>
          </a:p>
          <a:p>
            <a:pPr>
              <a:buFont typeface="Arial"/>
              <a:buChar char="•"/>
            </a:pPr>
            <a:r>
              <a:rPr lang="it-IT" sz="1350" dirty="0"/>
              <a:t>Tipici sintomi </a:t>
            </a:r>
            <a:r>
              <a:rPr lang="it-IT" sz="1350" dirty="0" err="1"/>
              <a:t>presincopali</a:t>
            </a:r>
            <a:endParaRPr lang="it-IT" sz="1350" dirty="0"/>
          </a:p>
          <a:p>
            <a:pPr>
              <a:buFont typeface="Arial"/>
              <a:buChar char="•"/>
            </a:pPr>
            <a:r>
              <a:rPr lang="it-IT" sz="1350" dirty="0"/>
              <a:t>Assenza di segni neurologici focali</a:t>
            </a:r>
          </a:p>
          <a:p>
            <a:pPr>
              <a:buFont typeface="Arial"/>
              <a:buChar char="•"/>
            </a:pPr>
            <a:r>
              <a:rPr lang="it-IT" sz="1350" dirty="0"/>
              <a:t>Assenza di </a:t>
            </a:r>
            <a:r>
              <a:rPr lang="it-IT" sz="1350" dirty="0" err="1"/>
              <a:t>red</a:t>
            </a:r>
            <a:r>
              <a:rPr lang="it-IT" sz="1350" dirty="0"/>
              <a:t> </a:t>
            </a:r>
            <a:r>
              <a:rPr lang="it-IT" sz="1350" dirty="0" err="1"/>
              <a:t>flags</a:t>
            </a:r>
            <a:endParaRPr lang="it-IT" sz="1350" dirty="0"/>
          </a:p>
          <a:p>
            <a:pPr>
              <a:buFont typeface="Arial"/>
              <a:buChar char="•"/>
            </a:pPr>
            <a:r>
              <a:rPr lang="it-IT" sz="1350" dirty="0"/>
              <a:t>ECG nella norma</a:t>
            </a:r>
          </a:p>
          <a:p>
            <a:endParaRPr lang="it-IT" sz="135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5454" y="5250776"/>
            <a:ext cx="847558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DIAGNOSI: sincope </a:t>
            </a:r>
            <a:r>
              <a:rPr lang="it-IT" sz="2400" dirty="0" err="1"/>
              <a:t>neurocardiogena</a:t>
            </a:r>
            <a:endParaRPr lang="it-IT" sz="24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VOI COSA AVRESTE FATTO?</a:t>
            </a: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3487" y="2296676"/>
            <a:ext cx="759880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Aldo, EC 13 a </a:t>
            </a:r>
            <a:r>
              <a:rPr lang="it-IT" sz="2000" dirty="0" err="1">
                <a:solidFill>
                  <a:srgbClr val="FF0000"/>
                </a:solidFill>
              </a:rPr>
              <a:t>1</a:t>
            </a:r>
            <a:r>
              <a:rPr lang="it-IT" sz="2000" dirty="0">
                <a:solidFill>
                  <a:srgbClr val="FF0000"/>
                </a:solidFill>
              </a:rPr>
              <a:t>/12</a:t>
            </a:r>
          </a:p>
          <a:p>
            <a:pPr algn="just"/>
            <a:endParaRPr lang="it-IT" sz="1500" dirty="0"/>
          </a:p>
          <a:p>
            <a:pPr algn="just"/>
            <a:r>
              <a:rPr lang="it-IT" dirty="0"/>
              <a:t>Anamnesi gravidica, perinatale, fisiologica, patologica remota: non </a:t>
            </a:r>
            <a:r>
              <a:rPr lang="it-IT" dirty="0" err="1"/>
              <a:t>contributorie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Giunge alla prima osservazione per 3 episodi di </a:t>
            </a:r>
            <a:r>
              <a:rPr lang="it-IT" b="1" dirty="0"/>
              <a:t>palpitazioni</a:t>
            </a:r>
            <a:r>
              <a:rPr lang="it-IT" dirty="0"/>
              <a:t> insorte improvvisamente, di cui l’ultimo associato a </a:t>
            </a:r>
            <a:r>
              <a:rPr lang="it-IT" b="1" dirty="0"/>
              <a:t>perdita di coscienza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Parametri </a:t>
            </a:r>
            <a:r>
              <a:rPr lang="it-IT" dirty="0" err="1"/>
              <a:t>auxologici</a:t>
            </a:r>
            <a:r>
              <a:rPr lang="it-IT" dirty="0"/>
              <a:t>, EO generale e neurologico: nella norma</a:t>
            </a:r>
          </a:p>
          <a:p>
            <a:endParaRPr lang="it-IT" sz="1500" dirty="0"/>
          </a:p>
          <a:p>
            <a:endParaRPr lang="it-IT" sz="1500" dirty="0"/>
          </a:p>
          <a:p>
            <a:endParaRPr lang="it-IT" sz="15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CASO CLINICO 3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5"/>
            <a:ext cx="759880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UcPeriod"/>
            </a:pPr>
            <a:r>
              <a:rPr lang="it-IT" dirty="0"/>
              <a:t>ELETTROCARDIOGRAMMA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ECOCARDIOGRAMMA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EMOCROMO, ELETTROLITI, GLICEMIA, EGA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 err="1"/>
              <a:t>A+B</a:t>
            </a:r>
            <a:endParaRPr lang="it-IT" dirty="0"/>
          </a:p>
          <a:p>
            <a:endParaRPr lang="it-IT" sz="1350" dirty="0"/>
          </a:p>
        </p:txBody>
      </p:sp>
      <p:sp>
        <p:nvSpPr>
          <p:cNvPr id="5" name="Rettangolo 4"/>
          <p:cNvSpPr/>
          <p:nvPr/>
        </p:nvSpPr>
        <p:spPr>
          <a:xfrm>
            <a:off x="844310" y="3963379"/>
            <a:ext cx="1082451" cy="378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CasellaDiTesto 5"/>
          <p:cNvSpPr txBox="1"/>
          <p:nvPr/>
        </p:nvSpPr>
        <p:spPr>
          <a:xfrm>
            <a:off x="5304007" y="2469836"/>
            <a:ext cx="3626210" cy="175432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1350" dirty="0"/>
              <a:t>ECG: presenza di onda delta, QRS ampio</a:t>
            </a:r>
          </a:p>
          <a:p>
            <a:pPr>
              <a:buFont typeface="Arial"/>
              <a:buChar char="•"/>
            </a:pPr>
            <a:r>
              <a:rPr lang="it-IT" sz="1350" dirty="0" err="1"/>
              <a:t>Ecocardio</a:t>
            </a:r>
            <a:r>
              <a:rPr lang="it-IT" sz="1350" dirty="0"/>
              <a:t>: negativo</a:t>
            </a:r>
          </a:p>
          <a:p>
            <a:pPr>
              <a:buFont typeface="Arial"/>
              <a:buChar char="•"/>
            </a:pPr>
            <a:r>
              <a:rPr lang="it-IT" sz="1350" dirty="0"/>
              <a:t>Successivamente sottoposto ad Holter 24 </a:t>
            </a:r>
            <a:r>
              <a:rPr lang="it-IT" sz="1350" dirty="0" err="1"/>
              <a:t>H</a:t>
            </a:r>
            <a:r>
              <a:rPr lang="it-IT" sz="1350" dirty="0"/>
              <a:t>: registrati episodi di TSV</a:t>
            </a:r>
          </a:p>
          <a:p>
            <a:pPr>
              <a:buFont typeface="Arial"/>
              <a:buChar char="•"/>
            </a:pPr>
            <a:r>
              <a:rPr lang="it-IT" sz="1350" dirty="0"/>
              <a:t>Sottoposto a studio elettrofisiologico e successiva ablazione mediante radiofrequenze</a:t>
            </a:r>
          </a:p>
          <a:p>
            <a:pPr>
              <a:buFont typeface="Arial"/>
              <a:buChar char="•"/>
            </a:pPr>
            <a:endParaRPr lang="it-IT" sz="1350" dirty="0"/>
          </a:p>
          <a:p>
            <a:endParaRPr lang="it-IT" sz="135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5454" y="5088936"/>
            <a:ext cx="847558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DIAGNOSI: sindrome di </a:t>
            </a:r>
            <a:r>
              <a:rPr lang="it-IT" sz="2400" dirty="0" err="1"/>
              <a:t>Wolff-Parkinson-White</a:t>
            </a:r>
            <a:endParaRPr lang="it-IT" sz="24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VOI COSA AVRESTE FATTO?</a:t>
            </a: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6"/>
            <a:ext cx="75988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Pasquale, EC 13 a </a:t>
            </a:r>
            <a:r>
              <a:rPr lang="it-IT" sz="2000" dirty="0" err="1">
                <a:solidFill>
                  <a:srgbClr val="FF0000"/>
                </a:solidFill>
              </a:rPr>
              <a:t>3</a:t>
            </a:r>
            <a:r>
              <a:rPr lang="it-IT" sz="2000" dirty="0">
                <a:solidFill>
                  <a:srgbClr val="FF0000"/>
                </a:solidFill>
              </a:rPr>
              <a:t>/12</a:t>
            </a:r>
          </a:p>
          <a:p>
            <a:pPr algn="just"/>
            <a:endParaRPr lang="it-IT" sz="1500" dirty="0"/>
          </a:p>
          <a:p>
            <a:pPr algn="just"/>
            <a:r>
              <a:rPr lang="it-IT" dirty="0"/>
              <a:t>Anamnesi gravidica, perinatale, fisiologica, patologica remota: non </a:t>
            </a:r>
            <a:r>
              <a:rPr lang="it-IT" dirty="0" err="1"/>
              <a:t>contributorie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Giunge a ricovero per </a:t>
            </a:r>
            <a:r>
              <a:rPr lang="it-IT" b="1" dirty="0"/>
              <a:t>storia di dolori addominali invalidanti </a:t>
            </a:r>
            <a:r>
              <a:rPr lang="it-IT" dirty="0"/>
              <a:t>e alvo alterno</a:t>
            </a:r>
          </a:p>
          <a:p>
            <a:pPr algn="just"/>
            <a:r>
              <a:rPr lang="it-IT" dirty="0"/>
              <a:t>Parametri </a:t>
            </a:r>
            <a:r>
              <a:rPr lang="it-IT" dirty="0" err="1"/>
              <a:t>auxologici</a:t>
            </a:r>
            <a:r>
              <a:rPr lang="it-IT" dirty="0"/>
              <a:t>, EO generale e neurologico: nella norma</a:t>
            </a:r>
          </a:p>
          <a:p>
            <a:pPr algn="just"/>
            <a:r>
              <a:rPr lang="it-IT" dirty="0"/>
              <a:t>emocromo, funzione d’organo, indici infiammatori, </a:t>
            </a:r>
            <a:r>
              <a:rPr lang="it-IT" dirty="0" err="1"/>
              <a:t>calprotectina</a:t>
            </a:r>
            <a:r>
              <a:rPr lang="it-IT" dirty="0"/>
              <a:t>, eco ultima ansa: negative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Dal terzo giorno di ricovero presenta episodi della durata di circa un minuto caratterizzati da </a:t>
            </a:r>
            <a:r>
              <a:rPr lang="it-IT" b="1" dirty="0"/>
              <a:t>movimenti oculari, iperventilazione alternata ad apnea, tremore alternato ad </a:t>
            </a:r>
            <a:r>
              <a:rPr lang="it-IT" b="1" dirty="0" err="1"/>
              <a:t>ipo-ipertono</a:t>
            </a:r>
            <a:r>
              <a:rPr lang="it-IT" b="1" dirty="0"/>
              <a:t>, apparente perdita di coscienza ma responsività agli stimoli</a:t>
            </a:r>
            <a:r>
              <a:rPr lang="it-IT" b="1" dirty="0" err="1"/>
              <a:t> conserva</a:t>
            </a:r>
            <a:r>
              <a:rPr lang="it-IT" b="1" dirty="0"/>
              <a:t>ta</a:t>
            </a:r>
          </a:p>
          <a:p>
            <a:endParaRPr lang="it-IT" sz="15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CASO CLINICO 4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5"/>
            <a:ext cx="759880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UcPeriod"/>
            </a:pPr>
            <a:r>
              <a:rPr lang="it-IT" dirty="0"/>
              <a:t>VISITA CARDIOLOGICA CON ELETTROCARDIOGRAMMA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CONSULENZA NEUROLOGICA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CONSULENZA NPI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TUTTE</a:t>
            </a:r>
          </a:p>
          <a:p>
            <a:endParaRPr lang="it-IT" sz="1350" dirty="0"/>
          </a:p>
        </p:txBody>
      </p:sp>
      <p:sp>
        <p:nvSpPr>
          <p:cNvPr id="5" name="Rettangolo 4"/>
          <p:cNvSpPr/>
          <p:nvPr/>
        </p:nvSpPr>
        <p:spPr>
          <a:xfrm>
            <a:off x="844310" y="3963379"/>
            <a:ext cx="1082451" cy="378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CasellaDiTesto 5"/>
          <p:cNvSpPr txBox="1"/>
          <p:nvPr/>
        </p:nvSpPr>
        <p:spPr>
          <a:xfrm>
            <a:off x="3139107" y="3368129"/>
            <a:ext cx="5791110" cy="154657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1350" dirty="0"/>
              <a:t>Visita cardiologica negativa</a:t>
            </a:r>
          </a:p>
          <a:p>
            <a:pPr>
              <a:buFont typeface="Arial"/>
              <a:buChar char="•"/>
            </a:pPr>
            <a:r>
              <a:rPr lang="it-IT" sz="1350" dirty="0"/>
              <a:t>Visita neurologica: EO nella norma</a:t>
            </a:r>
          </a:p>
          <a:p>
            <a:pPr>
              <a:buFont typeface="Arial"/>
              <a:buChar char="•"/>
            </a:pPr>
            <a:r>
              <a:rPr lang="it-IT" sz="1350" dirty="0"/>
              <a:t>TC urgente, EEG: negativi</a:t>
            </a:r>
          </a:p>
          <a:p>
            <a:pPr>
              <a:buFont typeface="Arial"/>
              <a:buChar char="•"/>
            </a:pPr>
            <a:r>
              <a:rPr lang="it-IT" sz="1350" dirty="0"/>
              <a:t>Visita NPI: disturbo d’ansia generalizzato, con umore ipotimico e sintomi di conversione </a:t>
            </a:r>
          </a:p>
          <a:p>
            <a:pPr>
              <a:buFont typeface="Arial"/>
              <a:buChar char="•"/>
            </a:pPr>
            <a:endParaRPr lang="it-IT" sz="1350" dirty="0"/>
          </a:p>
          <a:p>
            <a:endParaRPr lang="it-IT" sz="135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5454" y="5088936"/>
            <a:ext cx="847558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DIAGNOSI: sospetto disturbo di conversione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VOI COSA AVRESTE FATTO?</a:t>
            </a: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97046"/>
            <a:ext cx="7543800" cy="761884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KEY MESSAGES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6"/>
            <a:ext cx="75988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ANAMNESI ED ESAME OBIETTIVO IMPRESCINDIBILI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EVITA IL TROPPO, FAI IL GIUSTO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TRANQUILLO MA NON TROPPO</a:t>
            </a: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68980" y="941070"/>
            <a:ext cx="2674620" cy="46482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Anamnesi ed esame obiettivo</a:t>
            </a:r>
          </a:p>
        </p:txBody>
      </p:sp>
      <p:cxnSp>
        <p:nvCxnSpPr>
          <p:cNvPr id="6" name="Connettore 1 5"/>
          <p:cNvCxnSpPr>
            <a:stCxn id="4" idx="2"/>
          </p:cNvCxnSpPr>
          <p:nvPr/>
        </p:nvCxnSpPr>
        <p:spPr>
          <a:xfrm>
            <a:off x="4606290" y="1405890"/>
            <a:ext cx="0" cy="19050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073072" y="1596390"/>
            <a:ext cx="15332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073072" y="1596390"/>
            <a:ext cx="0" cy="24653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7075646" y="1173481"/>
            <a:ext cx="0" cy="29300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2433053" y="1808710"/>
            <a:ext cx="1272540" cy="2971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smtClean="0">
                <a:solidFill>
                  <a:schemeClr val="tx1"/>
                </a:solidFill>
              </a:rPr>
              <a:t>EO normale</a:t>
            </a:r>
            <a:endParaRPr lang="it-IT" sz="1350" b="1" dirty="0">
              <a:solidFill>
                <a:schemeClr val="tx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3073072" y="2104970"/>
            <a:ext cx="0" cy="19050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endCxn id="36" idx="0"/>
          </p:cNvCxnSpPr>
          <p:nvPr/>
        </p:nvCxnSpPr>
        <p:spPr>
          <a:xfrm flipH="1">
            <a:off x="3069322" y="3292794"/>
            <a:ext cx="2804" cy="204071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6054566" y="1463037"/>
            <a:ext cx="2042160" cy="29337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err="1">
                <a:solidFill>
                  <a:schemeClr val="tx1"/>
                </a:solidFill>
              </a:rPr>
              <a:t>Red</a:t>
            </a:r>
            <a:r>
              <a:rPr lang="it-IT" sz="1350" b="1" dirty="0">
                <a:solidFill>
                  <a:schemeClr val="tx1"/>
                </a:solidFill>
              </a:rPr>
              <a:t> </a:t>
            </a:r>
            <a:r>
              <a:rPr lang="it-IT" sz="1350" b="1" dirty="0" err="1">
                <a:solidFill>
                  <a:schemeClr val="tx1"/>
                </a:solidFill>
              </a:rPr>
              <a:t>flags</a:t>
            </a:r>
            <a:r>
              <a:rPr lang="it-IT" sz="1350" b="1" dirty="0">
                <a:solidFill>
                  <a:schemeClr val="tx1"/>
                </a:solidFill>
              </a:rPr>
              <a:t> per cardiopatia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787746" y="1995874"/>
            <a:ext cx="2714625" cy="11579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Consulto cardiologico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ECG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Ecocardiografia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Holter ECG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Test da sforzo</a:t>
            </a:r>
          </a:p>
        </p:txBody>
      </p:sp>
      <p:cxnSp>
        <p:nvCxnSpPr>
          <p:cNvPr id="20" name="Connettore 1 19"/>
          <p:cNvCxnSpPr>
            <a:stCxn id="17" idx="2"/>
          </p:cNvCxnSpPr>
          <p:nvPr/>
        </p:nvCxnSpPr>
        <p:spPr>
          <a:xfrm>
            <a:off x="7075646" y="1756408"/>
            <a:ext cx="0" cy="247652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4" idx="3"/>
          </p:cNvCxnSpPr>
          <p:nvPr/>
        </p:nvCxnSpPr>
        <p:spPr>
          <a:xfrm>
            <a:off x="5943601" y="1173480"/>
            <a:ext cx="1132046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3568065" y="2792729"/>
            <a:ext cx="0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2433053" y="3496865"/>
            <a:ext cx="1272540" cy="29718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Normali</a:t>
            </a:r>
          </a:p>
        </p:txBody>
      </p:sp>
      <p:sp>
        <p:nvSpPr>
          <p:cNvPr id="60" name="Rettangolo 59"/>
          <p:cNvSpPr/>
          <p:nvPr/>
        </p:nvSpPr>
        <p:spPr>
          <a:xfrm>
            <a:off x="4444296" y="4182606"/>
            <a:ext cx="1592580" cy="6143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Sospetta pseudo-sincope di origine psicogena</a:t>
            </a:r>
          </a:p>
        </p:txBody>
      </p:sp>
      <p:cxnSp>
        <p:nvCxnSpPr>
          <p:cNvPr id="25" name="Connettore 1 24"/>
          <p:cNvCxnSpPr>
            <a:stCxn id="36" idx="3"/>
          </p:cNvCxnSpPr>
          <p:nvPr/>
        </p:nvCxnSpPr>
        <p:spPr>
          <a:xfrm>
            <a:off x="3705593" y="3645455"/>
            <a:ext cx="3562996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4639210" y="5029789"/>
            <a:ext cx="1255851" cy="47421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schemeClr val="tx1"/>
                </a:solidFill>
              </a:rPr>
              <a:t>Consulto psichiatrico</a:t>
            </a:r>
          </a:p>
        </p:txBody>
      </p:sp>
      <p:cxnSp>
        <p:nvCxnSpPr>
          <p:cNvPr id="43" name="Connettore 1 42"/>
          <p:cNvCxnSpPr/>
          <p:nvPr/>
        </p:nvCxnSpPr>
        <p:spPr>
          <a:xfrm>
            <a:off x="5267135" y="4796975"/>
            <a:ext cx="0" cy="232814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1786032" y="2277665"/>
            <a:ext cx="2480310" cy="103632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schemeClr val="tx1"/>
                </a:solidFill>
              </a:rPr>
              <a:t>Esami di laboratorio: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Emocromo, Glucosio, Elettroliti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Screening tossicologico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Test di gravidanza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ECG</a:t>
            </a:r>
          </a:p>
        </p:txBody>
      </p:sp>
      <p:cxnSp>
        <p:nvCxnSpPr>
          <p:cNvPr id="50" name="Connettore 1 49"/>
          <p:cNvCxnSpPr>
            <a:endCxn id="4" idx="1"/>
          </p:cNvCxnSpPr>
          <p:nvPr/>
        </p:nvCxnSpPr>
        <p:spPr>
          <a:xfrm>
            <a:off x="906792" y="1173480"/>
            <a:ext cx="23621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4444296" y="2545801"/>
            <a:ext cx="1090903" cy="34276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Segni anomali </a:t>
            </a:r>
            <a:r>
              <a:rPr lang="it-IT" sz="1200" dirty="0">
                <a:solidFill>
                  <a:schemeClr val="tx1"/>
                </a:solidFill>
              </a:rPr>
              <a:t>ECG</a:t>
            </a:r>
          </a:p>
        </p:txBody>
      </p:sp>
      <p:cxnSp>
        <p:nvCxnSpPr>
          <p:cNvPr id="61" name="Connettore 1 60"/>
          <p:cNvCxnSpPr>
            <a:endCxn id="59" idx="1"/>
          </p:cNvCxnSpPr>
          <p:nvPr/>
        </p:nvCxnSpPr>
        <p:spPr>
          <a:xfrm>
            <a:off x="4266342" y="2717183"/>
            <a:ext cx="1779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stCxn id="59" idx="3"/>
          </p:cNvCxnSpPr>
          <p:nvPr/>
        </p:nvCxnSpPr>
        <p:spPr>
          <a:xfrm>
            <a:off x="5535199" y="2717183"/>
            <a:ext cx="252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2189213" y="4154954"/>
            <a:ext cx="1760220" cy="48006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 smtClean="0">
                <a:solidFill>
                  <a:schemeClr val="tx1"/>
                </a:solidFill>
              </a:rPr>
              <a:t>Sincope </a:t>
            </a:r>
            <a:r>
              <a:rPr lang="it-IT" sz="1350" b="1" dirty="0" err="1" smtClean="0">
                <a:solidFill>
                  <a:schemeClr val="tx1"/>
                </a:solidFill>
              </a:rPr>
              <a:t>Autonomica</a:t>
            </a:r>
            <a:endParaRPr lang="it-IT" sz="1350" b="1" dirty="0">
              <a:solidFill>
                <a:schemeClr val="tx1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2189213" y="5125288"/>
            <a:ext cx="1760220" cy="50684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350" dirty="0">
                <a:solidFill>
                  <a:schemeClr val="tx1"/>
                </a:solidFill>
              </a:rPr>
              <a:t>Misure preventive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it-IT" sz="1350" dirty="0" smtClean="0">
                <a:solidFill>
                  <a:schemeClr val="tx1"/>
                </a:solidFill>
              </a:rPr>
              <a:t>Terapia specifica</a:t>
            </a:r>
            <a:endParaRPr lang="it-IT" sz="1350" dirty="0">
              <a:solidFill>
                <a:schemeClr val="tx1"/>
              </a:solidFill>
            </a:endParaRPr>
          </a:p>
        </p:txBody>
      </p:sp>
      <p:cxnSp>
        <p:nvCxnSpPr>
          <p:cNvPr id="52" name="Connettore 1 51"/>
          <p:cNvCxnSpPr/>
          <p:nvPr/>
        </p:nvCxnSpPr>
        <p:spPr>
          <a:xfrm>
            <a:off x="3069322" y="4635014"/>
            <a:ext cx="0" cy="490274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Connettore 1 63"/>
          <p:cNvCxnSpPr>
            <a:stCxn id="36" idx="2"/>
            <a:endCxn id="35" idx="0"/>
          </p:cNvCxnSpPr>
          <p:nvPr/>
        </p:nvCxnSpPr>
        <p:spPr>
          <a:xfrm>
            <a:off x="3069323" y="3794045"/>
            <a:ext cx="0" cy="36090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5267135" y="3658879"/>
            <a:ext cx="0" cy="523727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endCxn id="95" idx="0"/>
          </p:cNvCxnSpPr>
          <p:nvPr/>
        </p:nvCxnSpPr>
        <p:spPr>
          <a:xfrm flipH="1">
            <a:off x="7268589" y="3645455"/>
            <a:ext cx="3334" cy="275287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Rettangolo 94"/>
          <p:cNvSpPr/>
          <p:nvPr/>
        </p:nvSpPr>
        <p:spPr>
          <a:xfrm>
            <a:off x="6472298" y="3920742"/>
            <a:ext cx="1592580" cy="61436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Dubbio diagnostico</a:t>
            </a:r>
          </a:p>
        </p:txBody>
      </p:sp>
      <p:cxnSp>
        <p:nvCxnSpPr>
          <p:cNvPr id="96" name="Connettore 1 95"/>
          <p:cNvCxnSpPr/>
          <p:nvPr/>
        </p:nvCxnSpPr>
        <p:spPr>
          <a:xfrm>
            <a:off x="7324535" y="4535111"/>
            <a:ext cx="0" cy="232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Rettangolo 97"/>
          <p:cNvSpPr/>
          <p:nvPr/>
        </p:nvSpPr>
        <p:spPr>
          <a:xfrm>
            <a:off x="6696610" y="4788136"/>
            <a:ext cx="1255851" cy="33715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dirty="0">
                <a:solidFill>
                  <a:schemeClr val="tx1"/>
                </a:solidFill>
              </a:rPr>
              <a:t>Tilt test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87784" y="985688"/>
            <a:ext cx="1531120" cy="46482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Sospetta patologia neurologica</a:t>
            </a:r>
          </a:p>
        </p:txBody>
      </p:sp>
      <p:cxnSp>
        <p:nvCxnSpPr>
          <p:cNvPr id="40" name="Connettore 1 39"/>
          <p:cNvCxnSpPr/>
          <p:nvPr/>
        </p:nvCxnSpPr>
        <p:spPr>
          <a:xfrm rot="5400000">
            <a:off x="745307" y="1556580"/>
            <a:ext cx="190500" cy="1191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76959" y="1667505"/>
            <a:ext cx="1531120" cy="195772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50" b="1" dirty="0">
                <a:solidFill>
                  <a:schemeClr val="tx1"/>
                </a:solidFill>
              </a:rPr>
              <a:t>Esami di laboratorio: </a:t>
            </a:r>
            <a:r>
              <a:rPr lang="it-IT" sz="1350" dirty="0">
                <a:solidFill>
                  <a:schemeClr val="tx1"/>
                </a:solidFill>
              </a:rPr>
              <a:t>emocromo, glucosio, elettroliti, EGA, tossicologico</a:t>
            </a:r>
          </a:p>
          <a:p>
            <a:pPr algn="ctr"/>
            <a:r>
              <a:rPr lang="it-IT" sz="1350" b="1" dirty="0">
                <a:solidFill>
                  <a:schemeClr val="tx1"/>
                </a:solidFill>
              </a:rPr>
              <a:t>Consulenza </a:t>
            </a:r>
            <a:r>
              <a:rPr lang="it-IT" sz="1350" b="1" dirty="0" smtClean="0">
                <a:solidFill>
                  <a:schemeClr val="tx1"/>
                </a:solidFill>
              </a:rPr>
              <a:t>neurologica</a:t>
            </a:r>
            <a:endParaRPr lang="it-IT" sz="1350" b="1" dirty="0">
              <a:solidFill>
                <a:schemeClr val="tx1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87784" y="3826084"/>
            <a:ext cx="1520295" cy="71558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350" b="1" dirty="0" err="1"/>
              <a:t>Imaging</a:t>
            </a:r>
            <a:r>
              <a:rPr lang="it-IT" sz="1350" b="1" dirty="0"/>
              <a:t>: </a:t>
            </a:r>
            <a:r>
              <a:rPr lang="it-IT" sz="1350" dirty="0"/>
              <a:t>RMN/TC</a:t>
            </a:r>
          </a:p>
          <a:p>
            <a:pPr algn="ctr"/>
            <a:r>
              <a:rPr lang="it-IT" sz="1350" b="1" dirty="0"/>
              <a:t>EEG</a:t>
            </a:r>
          </a:p>
          <a:p>
            <a:endParaRPr lang="it-IT" sz="1350" dirty="0"/>
          </a:p>
        </p:txBody>
      </p:sp>
      <p:cxnSp>
        <p:nvCxnSpPr>
          <p:cNvPr id="47" name="Connettore 1 46"/>
          <p:cNvCxnSpPr/>
          <p:nvPr/>
        </p:nvCxnSpPr>
        <p:spPr>
          <a:xfrm rot="5400000">
            <a:off x="743959" y="3723888"/>
            <a:ext cx="190500" cy="1191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ttangolo 48"/>
          <p:cNvSpPr/>
          <p:nvPr/>
        </p:nvSpPr>
        <p:spPr>
          <a:xfrm>
            <a:off x="1454784" y="225089"/>
            <a:ext cx="598118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PERDITE </a:t>
            </a:r>
            <a:r>
              <a:rPr lang="it-IT" sz="2400" b="1" dirty="0" err="1" smtClean="0">
                <a:solidFill>
                  <a:srgbClr val="FF0000"/>
                </a:solidFill>
              </a:rPr>
              <a:t>DI</a:t>
            </a:r>
            <a:r>
              <a:rPr lang="it-IT" sz="2400" b="1" dirty="0" smtClean="0">
                <a:solidFill>
                  <a:srgbClr val="FF0000"/>
                </a:solidFill>
              </a:rPr>
              <a:t> COSCIENZA IN ETÀ PEDIATRICA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-311280"/>
            <a:ext cx="7543800" cy="1450757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BIBLIOGRAFIA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7804" y="1072960"/>
            <a:ext cx="8635041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i="1" dirty="0"/>
              <a:t>Anderson JB </a:t>
            </a:r>
            <a:r>
              <a:rPr lang="it-IT" sz="1400" i="1" dirty="0" err="1"/>
              <a:t>et</a:t>
            </a:r>
            <a:r>
              <a:rPr lang="it-IT" sz="1400" i="1" dirty="0"/>
              <a:t> al. The </a:t>
            </a:r>
            <a:r>
              <a:rPr lang="it-IT" sz="1400" i="1" dirty="0" err="1"/>
              <a:t>Evaluation</a:t>
            </a:r>
            <a:r>
              <a:rPr lang="it-IT" sz="1400" i="1" dirty="0"/>
              <a:t> and Management </a:t>
            </a:r>
            <a:r>
              <a:rPr lang="it-IT" sz="1400" i="1" dirty="0" err="1"/>
              <a:t>of</a:t>
            </a:r>
            <a:r>
              <a:rPr lang="it-IT" sz="1400" i="1" dirty="0"/>
              <a:t> </a:t>
            </a:r>
            <a:r>
              <a:rPr lang="it-IT" sz="1400" i="1" dirty="0" err="1"/>
              <a:t>Pediatric</a:t>
            </a:r>
            <a:r>
              <a:rPr lang="it-IT" sz="1400" i="1" dirty="0"/>
              <a:t> </a:t>
            </a:r>
            <a:r>
              <a:rPr lang="it-IT" sz="1400" i="1" dirty="0" err="1"/>
              <a:t>Syncope</a:t>
            </a:r>
            <a:r>
              <a:rPr lang="it-IT" sz="1400" i="1" dirty="0"/>
              <a:t>. </a:t>
            </a:r>
            <a:r>
              <a:rPr lang="it-IT" sz="1400" i="1" dirty="0" err="1"/>
              <a:t>Pediatr</a:t>
            </a:r>
            <a:r>
              <a:rPr lang="it-IT" sz="1400" i="1" dirty="0"/>
              <a:t> </a:t>
            </a:r>
            <a:r>
              <a:rPr lang="it-IT" sz="1400" i="1" dirty="0" err="1"/>
              <a:t>Neurol</a:t>
            </a:r>
            <a:r>
              <a:rPr lang="it-IT" sz="1400" i="1" dirty="0"/>
              <a:t>. 2016</a:t>
            </a:r>
          </a:p>
          <a:p>
            <a:pPr algn="just">
              <a:lnSpc>
                <a:spcPct val="150000"/>
              </a:lnSpc>
            </a:pPr>
            <a:r>
              <a:rPr lang="it-IT" sz="1400" i="1" dirty="0"/>
              <a:t>Raucci U et al. La Sincope in Età Pediatrica. Prospettive in pediatria 2009</a:t>
            </a:r>
            <a:endParaRPr lang="it-IT" sz="1400" i="1" dirty="0" smtClean="0"/>
          </a:p>
          <a:p>
            <a:pPr algn="just">
              <a:lnSpc>
                <a:spcPct val="150000"/>
              </a:lnSpc>
            </a:pPr>
            <a:r>
              <a:rPr lang="it-IT" sz="1400" i="1" dirty="0" smtClean="0"/>
              <a:t>ACR</a:t>
            </a:r>
            <a:r>
              <a:rPr lang="it-IT" sz="1400" i="1" dirty="0"/>
              <a:t>-ASNR- SPR </a:t>
            </a:r>
            <a:r>
              <a:rPr lang="it-IT" sz="1400" i="1" dirty="0" err="1"/>
              <a:t>Practice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Parameter</a:t>
            </a:r>
            <a:r>
              <a:rPr lang="it-IT" sz="1400" i="1" dirty="0" smtClean="0"/>
              <a:t> </a:t>
            </a:r>
            <a:r>
              <a:rPr lang="it-IT" sz="1400" i="1" dirty="0"/>
              <a:t>for the</a:t>
            </a:r>
            <a:r>
              <a:rPr lang="it-IT" sz="1400" i="1" dirty="0" smtClean="0"/>
              <a:t> Performance </a:t>
            </a:r>
            <a:r>
              <a:rPr lang="it-IT" sz="1400" i="1" dirty="0" err="1" smtClean="0"/>
              <a:t>of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Computed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Tomography</a:t>
            </a:r>
            <a:r>
              <a:rPr lang="it-IT" sz="1400" i="1" dirty="0" smtClean="0"/>
              <a:t> (CT) </a:t>
            </a:r>
            <a:r>
              <a:rPr lang="it-IT" sz="1400" i="1" dirty="0" err="1" smtClean="0"/>
              <a:t>of</a:t>
            </a:r>
            <a:r>
              <a:rPr lang="it-IT" sz="1400" i="1" dirty="0" smtClean="0"/>
              <a:t> the </a:t>
            </a:r>
            <a:r>
              <a:rPr lang="it-IT" sz="1400" i="1" dirty="0" err="1" smtClean="0"/>
              <a:t>Brain</a:t>
            </a:r>
            <a:r>
              <a:rPr lang="it-IT" sz="1400" i="1" dirty="0" smtClean="0"/>
              <a:t>. </a:t>
            </a:r>
            <a:r>
              <a:rPr lang="it-IT" sz="1400" i="1" dirty="0" err="1" smtClean="0"/>
              <a:t>Revised</a:t>
            </a:r>
            <a:r>
              <a:rPr lang="it-IT" sz="1400" i="1" dirty="0" smtClean="0"/>
              <a:t> 2015</a:t>
            </a:r>
          </a:p>
          <a:p>
            <a:pPr algn="just">
              <a:lnSpc>
                <a:spcPct val="150000"/>
              </a:lnSpc>
            </a:pPr>
            <a:r>
              <a:rPr lang="it-IT" sz="1400" i="1" dirty="0" smtClean="0"/>
              <a:t>ACR-ASNR-SPR </a:t>
            </a:r>
            <a:r>
              <a:rPr lang="it-IT" sz="1400" i="1" dirty="0" err="1" smtClean="0"/>
              <a:t>Practice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Parameter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for</a:t>
            </a:r>
            <a:r>
              <a:rPr lang="it-IT" sz="1400" i="1" dirty="0" smtClean="0"/>
              <a:t> the Performance and </a:t>
            </a:r>
            <a:r>
              <a:rPr lang="it-IT" sz="1400" i="1" dirty="0" err="1" smtClean="0"/>
              <a:t>Interpretation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Of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Magnetic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Resonance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Imaging</a:t>
            </a:r>
            <a:r>
              <a:rPr lang="it-IT" sz="1400" i="1" dirty="0" smtClean="0"/>
              <a:t> (MRI) </a:t>
            </a:r>
            <a:r>
              <a:rPr lang="it-IT" sz="1400" i="1" dirty="0" err="1" smtClean="0"/>
              <a:t>of</a:t>
            </a:r>
            <a:r>
              <a:rPr lang="it-IT" sz="1400" i="1" dirty="0" smtClean="0"/>
              <a:t> the </a:t>
            </a:r>
            <a:r>
              <a:rPr lang="it-IT" sz="1400" i="1" dirty="0" err="1" smtClean="0"/>
              <a:t>Brain</a:t>
            </a:r>
            <a:r>
              <a:rPr lang="it-IT" sz="1400" i="1" dirty="0" smtClean="0"/>
              <a:t>. </a:t>
            </a:r>
            <a:r>
              <a:rPr lang="it-IT" sz="1400" i="1" dirty="0" err="1" smtClean="0"/>
              <a:t>Revised</a:t>
            </a:r>
            <a:r>
              <a:rPr lang="it-IT" sz="1400" i="1" dirty="0" smtClean="0"/>
              <a:t> 2013</a:t>
            </a:r>
          </a:p>
          <a:p>
            <a:pPr algn="just">
              <a:lnSpc>
                <a:spcPct val="150000"/>
              </a:lnSpc>
            </a:pPr>
            <a:r>
              <a:rPr lang="en-US" sz="1400" i="1" dirty="0" smtClean="0"/>
              <a:t>Guidelines </a:t>
            </a:r>
            <a:r>
              <a:rPr lang="en-US" sz="1400" i="1" dirty="0"/>
              <a:t>for the diagnosis and management of syncope (version 2009). </a:t>
            </a:r>
            <a:r>
              <a:rPr lang="en-US" sz="1400" i="1" dirty="0" err="1"/>
              <a:t>Eur</a:t>
            </a:r>
            <a:r>
              <a:rPr lang="en-US" sz="1400" i="1" dirty="0"/>
              <a:t> Heart J. </a:t>
            </a:r>
            <a:r>
              <a:rPr lang="en-US" sz="1400" i="1" dirty="0" smtClean="0"/>
              <a:t>2009</a:t>
            </a:r>
          </a:p>
          <a:p>
            <a:pPr algn="just">
              <a:lnSpc>
                <a:spcPct val="150000"/>
              </a:lnSpc>
            </a:pPr>
            <a:r>
              <a:rPr lang="it-IT" sz="1400" i="1" dirty="0" err="1" smtClean="0"/>
              <a:t>Kavita</a:t>
            </a:r>
            <a:r>
              <a:rPr lang="it-IT" sz="1400" i="1" dirty="0" smtClean="0"/>
              <a:t> Sharma </a:t>
            </a:r>
            <a:r>
              <a:rPr lang="en-US" sz="1400" i="1" dirty="0" smtClean="0"/>
              <a:t>Bilateral congenital coronary </a:t>
            </a:r>
            <a:r>
              <a:rPr lang="en-US" sz="1400" i="1" dirty="0" err="1" smtClean="0"/>
              <a:t>ostial</a:t>
            </a:r>
            <a:r>
              <a:rPr lang="en-US" sz="1400" i="1" dirty="0" smtClean="0"/>
              <a:t> obstruction: </a:t>
            </a:r>
            <a:r>
              <a:rPr lang="en-US" sz="1400" i="1" dirty="0" err="1" smtClean="0"/>
              <a:t>Exertional</a:t>
            </a:r>
            <a:r>
              <a:rPr lang="en-US" sz="1400" i="1" dirty="0" smtClean="0"/>
              <a:t> syncope in an otherwise healthy 8-year-old. </a:t>
            </a:r>
            <a:r>
              <a:rPr lang="it-IT" sz="1400" i="1" dirty="0" err="1" smtClean="0"/>
              <a:t>Echocardiography</a:t>
            </a:r>
            <a:r>
              <a:rPr lang="it-IT" sz="1400" i="1" dirty="0" smtClean="0"/>
              <a:t> 2016</a:t>
            </a:r>
            <a:endParaRPr lang="it-IT" sz="1400" i="1" dirty="0"/>
          </a:p>
          <a:p>
            <a:pPr algn="just">
              <a:lnSpc>
                <a:spcPct val="150000"/>
              </a:lnSpc>
            </a:pPr>
            <a:r>
              <a:rPr lang="it-IT" sz="1400" i="1" dirty="0"/>
              <a:t>Epilepsies: </a:t>
            </a:r>
            <a:r>
              <a:rPr lang="it-IT" sz="1400" i="1" dirty="0" err="1"/>
              <a:t>diagnosis</a:t>
            </a:r>
            <a:r>
              <a:rPr lang="it-IT" sz="1400" i="1" dirty="0"/>
              <a:t> and management. NICE 2012. Last </a:t>
            </a:r>
            <a:r>
              <a:rPr lang="it-IT" sz="1400" i="1" dirty="0" err="1"/>
              <a:t>updated</a:t>
            </a:r>
            <a:r>
              <a:rPr lang="it-IT" sz="1400" i="1" dirty="0"/>
              <a:t> </a:t>
            </a:r>
            <a:r>
              <a:rPr lang="it-IT" sz="1400" i="1" dirty="0" err="1"/>
              <a:t>February</a:t>
            </a:r>
            <a:r>
              <a:rPr lang="it-IT" sz="1400" i="1" dirty="0"/>
              <a:t> 2016</a:t>
            </a:r>
          </a:p>
          <a:p>
            <a:pPr algn="just">
              <a:lnSpc>
                <a:spcPct val="150000"/>
              </a:lnSpc>
            </a:pPr>
            <a:r>
              <a:rPr lang="it-IT" sz="1400" i="1" dirty="0"/>
              <a:t>Linee-guida  per la diagnosi e la terapia della prima crisi epilettica. LICE 2006</a:t>
            </a:r>
          </a:p>
          <a:p>
            <a:pPr algn="just">
              <a:lnSpc>
                <a:spcPct val="150000"/>
              </a:lnSpc>
            </a:pPr>
            <a:r>
              <a:rPr lang="it-IT" sz="1400" i="1" dirty="0"/>
              <a:t>Moodley M. </a:t>
            </a:r>
            <a:r>
              <a:rPr lang="it-IT" sz="1400" i="1" dirty="0" err="1"/>
              <a:t>Clinical</a:t>
            </a:r>
            <a:r>
              <a:rPr lang="it-IT" sz="1400" i="1" dirty="0"/>
              <a:t> </a:t>
            </a:r>
            <a:r>
              <a:rPr lang="it-IT" sz="1400" i="1" dirty="0" err="1"/>
              <a:t>Approach</a:t>
            </a:r>
            <a:r>
              <a:rPr lang="it-IT" sz="1400" i="1" dirty="0"/>
              <a:t> to </a:t>
            </a:r>
            <a:r>
              <a:rPr lang="it-IT" sz="1400" i="1" dirty="0" err="1"/>
              <a:t>Syncope</a:t>
            </a:r>
            <a:r>
              <a:rPr lang="it-IT" sz="1400" i="1" dirty="0"/>
              <a:t> in </a:t>
            </a:r>
            <a:r>
              <a:rPr lang="it-IT" sz="1400" i="1" dirty="0" err="1"/>
              <a:t>Children</a:t>
            </a:r>
            <a:r>
              <a:rPr lang="it-IT" sz="1400" i="1" dirty="0"/>
              <a:t>. </a:t>
            </a:r>
            <a:r>
              <a:rPr lang="it-IT" sz="1400" i="1" dirty="0" err="1"/>
              <a:t>Semin</a:t>
            </a:r>
            <a:r>
              <a:rPr lang="it-IT" sz="1400" i="1" dirty="0"/>
              <a:t> </a:t>
            </a:r>
            <a:r>
              <a:rPr lang="it-IT" sz="1400" i="1" dirty="0" err="1"/>
              <a:t>Pediatr</a:t>
            </a:r>
            <a:r>
              <a:rPr lang="it-IT" sz="1400" i="1" dirty="0"/>
              <a:t> </a:t>
            </a:r>
            <a:r>
              <a:rPr lang="it-IT" sz="1400" i="1" dirty="0" err="1"/>
              <a:t>Neurol</a:t>
            </a:r>
            <a:r>
              <a:rPr lang="it-IT" sz="1400" i="1" dirty="0"/>
              <a:t>. 2013</a:t>
            </a:r>
          </a:p>
          <a:p>
            <a:pPr algn="just">
              <a:lnSpc>
                <a:spcPct val="150000"/>
              </a:lnSpc>
            </a:pPr>
            <a:r>
              <a:rPr lang="it-IT" sz="1400" i="1" dirty="0" err="1"/>
              <a:t>Massin</a:t>
            </a:r>
            <a:r>
              <a:rPr lang="it-IT" sz="1400" i="1" dirty="0"/>
              <a:t> et al. Guidelines on management (</a:t>
            </a:r>
            <a:r>
              <a:rPr lang="it-IT" sz="1400" i="1" dirty="0" err="1"/>
              <a:t>diagnosis</a:t>
            </a:r>
            <a:r>
              <a:rPr lang="it-IT" sz="1400" i="1" dirty="0"/>
              <a:t> and treatment) of </a:t>
            </a:r>
            <a:r>
              <a:rPr lang="it-IT" sz="1400" i="1" dirty="0" err="1"/>
              <a:t>syncope</a:t>
            </a:r>
            <a:r>
              <a:rPr lang="it-IT" sz="1400" i="1" dirty="0"/>
              <a:t> – Update 2004: The task force </a:t>
            </a:r>
            <a:r>
              <a:rPr lang="it-IT" sz="1400" i="1" dirty="0" smtClean="0"/>
              <a:t>on</a:t>
            </a:r>
            <a:r>
              <a:rPr lang="it-IT" sz="1400" i="1" dirty="0"/>
              <a:t> </a:t>
            </a:r>
            <a:r>
              <a:rPr lang="it-IT" sz="1400" i="1" dirty="0" err="1" smtClean="0"/>
              <a:t>Syncope</a:t>
            </a:r>
            <a:r>
              <a:rPr lang="it-IT" sz="1400" i="1" dirty="0"/>
              <a:t>, </a:t>
            </a:r>
            <a:r>
              <a:rPr lang="it-IT" sz="1400" i="1" dirty="0" err="1"/>
              <a:t>European</a:t>
            </a:r>
            <a:r>
              <a:rPr lang="it-IT" sz="1400" i="1" dirty="0"/>
              <a:t> Society of </a:t>
            </a:r>
            <a:r>
              <a:rPr lang="it-IT" sz="1400" i="1" dirty="0" err="1"/>
              <a:t>Cardiology</a:t>
            </a:r>
            <a:r>
              <a:rPr lang="it-IT" sz="1400" i="1" dirty="0"/>
              <a:t> </a:t>
            </a:r>
            <a:r>
              <a:rPr lang="en-US" sz="1400" i="1" dirty="0"/>
              <a:t>2004. </a:t>
            </a:r>
            <a:r>
              <a:rPr lang="en-US" sz="1400" i="1" dirty="0" err="1"/>
              <a:t>Eur</a:t>
            </a:r>
            <a:r>
              <a:rPr lang="en-US" sz="1400" i="1" dirty="0"/>
              <a:t> Heart J. 2004</a:t>
            </a:r>
          </a:p>
          <a:p>
            <a:pPr algn="just">
              <a:lnSpc>
                <a:spcPct val="150000"/>
              </a:lnSpc>
            </a:pPr>
            <a:r>
              <a:rPr lang="it-IT" sz="1400" i="1" dirty="0"/>
              <a:t>Paladini R., La sincope in età pediatrica. Quaderni ACP 2015</a:t>
            </a:r>
          </a:p>
          <a:p>
            <a:pPr algn="just">
              <a:lnSpc>
                <a:spcPct val="150000"/>
              </a:lnSpc>
            </a:pPr>
            <a:r>
              <a:rPr lang="en-US" sz="1400" i="1" dirty="0" err="1"/>
              <a:t>Petkar</a:t>
            </a:r>
            <a:r>
              <a:rPr lang="en-US" sz="1400" i="1" dirty="0"/>
              <a:t> </a:t>
            </a:r>
            <a:r>
              <a:rPr lang="en-US" sz="1400" i="1" dirty="0" smtClean="0"/>
              <a:t>S et </a:t>
            </a:r>
            <a:r>
              <a:rPr lang="en-US" sz="1400" i="1" dirty="0"/>
              <a:t>al. Transient loss of consciousness: summary of NICE guidance Heart July </a:t>
            </a:r>
            <a:r>
              <a:rPr lang="en-US" sz="1400" i="1" dirty="0" smtClean="0"/>
              <a:t>2013</a:t>
            </a:r>
            <a:endParaRPr lang="en-US" sz="1400" i="1" dirty="0"/>
          </a:p>
          <a:p>
            <a:pPr algn="just">
              <a:lnSpc>
                <a:spcPct val="150000"/>
              </a:lnSpc>
            </a:pPr>
            <a:r>
              <a:rPr lang="en-US" sz="1400" i="1" dirty="0"/>
              <a:t>Panther et al. Echocardiography in the diagnostic evaluation of syncope J AM </a:t>
            </a:r>
            <a:r>
              <a:rPr lang="en-US" sz="1400" i="1" dirty="0" err="1"/>
              <a:t>Soc</a:t>
            </a:r>
            <a:r>
              <a:rPr lang="en-US" sz="1400" i="1" dirty="0"/>
              <a:t> Echocardiography 1998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585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2016" y="3082751"/>
            <a:ext cx="8119980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GRAZIE DELL’ATTENZIONE!!!</a:t>
            </a:r>
          </a:p>
        </p:txBody>
      </p:sp>
    </p:spTree>
    <p:extLst>
      <p:ext uri="{BB962C8B-B14F-4D97-AF65-F5344CB8AC3E}">
        <p14:creationId xmlns:p14="http://schemas.microsoft.com/office/powerpoint/2010/main" val="32424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5"/>
            <a:ext cx="759880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UcPeriod"/>
            </a:pPr>
            <a:r>
              <a:rPr lang="it-IT" dirty="0"/>
              <a:t>ELETTROCARDIOGRAMMA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CONSULENZA NEUROLOGICA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EMOCROMO, ELETTROLITI, GLICEMIA, EGA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TUTTE</a:t>
            </a:r>
          </a:p>
          <a:p>
            <a:endParaRPr lang="it-IT" sz="135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VOI COSA AVRESTE FATTO?</a:t>
            </a: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3487" y="2296676"/>
            <a:ext cx="759880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Aldo, EC 13 a </a:t>
            </a:r>
            <a:r>
              <a:rPr lang="it-IT" sz="2000" dirty="0" err="1">
                <a:solidFill>
                  <a:srgbClr val="FF0000"/>
                </a:solidFill>
              </a:rPr>
              <a:t>1</a:t>
            </a:r>
            <a:r>
              <a:rPr lang="it-IT" sz="2000" dirty="0">
                <a:solidFill>
                  <a:srgbClr val="FF0000"/>
                </a:solidFill>
              </a:rPr>
              <a:t>/12</a:t>
            </a:r>
          </a:p>
          <a:p>
            <a:pPr algn="just"/>
            <a:endParaRPr lang="it-IT" sz="1500" dirty="0"/>
          </a:p>
          <a:p>
            <a:pPr algn="just"/>
            <a:r>
              <a:rPr lang="it-IT" dirty="0"/>
              <a:t>Anamnesi gravidica, perinatale, fisiologica, patologica remota: non </a:t>
            </a:r>
            <a:r>
              <a:rPr lang="it-IT" dirty="0" err="1"/>
              <a:t>contributorie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Giunge alla prima osservazione per 3 episodi di </a:t>
            </a:r>
            <a:r>
              <a:rPr lang="it-IT" b="1" dirty="0"/>
              <a:t>palpitazioni</a:t>
            </a:r>
            <a:r>
              <a:rPr lang="it-IT" dirty="0"/>
              <a:t> insorte improvvisamente, di cui l’ultimo associato a </a:t>
            </a:r>
            <a:r>
              <a:rPr lang="it-IT" b="1" dirty="0"/>
              <a:t>perdita di coscienza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Parametri </a:t>
            </a:r>
            <a:r>
              <a:rPr lang="it-IT" dirty="0" err="1"/>
              <a:t>auxologici</a:t>
            </a:r>
            <a:r>
              <a:rPr lang="it-IT" dirty="0"/>
              <a:t>, EO generale e neurologico: nella norma</a:t>
            </a:r>
          </a:p>
          <a:p>
            <a:endParaRPr lang="it-IT" sz="1500" dirty="0"/>
          </a:p>
          <a:p>
            <a:endParaRPr lang="it-IT" sz="1500" dirty="0"/>
          </a:p>
          <a:p>
            <a:endParaRPr lang="it-IT" sz="15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CASO CLINICO 3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5"/>
            <a:ext cx="759880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UcPeriod"/>
            </a:pPr>
            <a:r>
              <a:rPr lang="it-IT" dirty="0"/>
              <a:t>ELETTROCARDIOGRAMMA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ECOCARDIOGRAMMA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EMOCROMO, ELETTROLITI, GLICEMIA, EGA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 err="1"/>
              <a:t>A+B</a:t>
            </a:r>
            <a:endParaRPr lang="it-IT" dirty="0"/>
          </a:p>
          <a:p>
            <a:endParaRPr lang="it-IT" sz="135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VOI COSA AVRESTE FATTO?</a:t>
            </a: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6"/>
            <a:ext cx="75988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rgbClr val="FF0000"/>
                </a:solidFill>
              </a:rPr>
              <a:t>Pasquale, EC 13 a </a:t>
            </a:r>
            <a:r>
              <a:rPr lang="it-IT" sz="2000" dirty="0" err="1">
                <a:solidFill>
                  <a:srgbClr val="FF0000"/>
                </a:solidFill>
              </a:rPr>
              <a:t>3</a:t>
            </a:r>
            <a:r>
              <a:rPr lang="it-IT" sz="2000" dirty="0">
                <a:solidFill>
                  <a:srgbClr val="FF0000"/>
                </a:solidFill>
              </a:rPr>
              <a:t>/12</a:t>
            </a:r>
          </a:p>
          <a:p>
            <a:pPr algn="just"/>
            <a:endParaRPr lang="it-IT" sz="1500" dirty="0"/>
          </a:p>
          <a:p>
            <a:pPr algn="just"/>
            <a:r>
              <a:rPr lang="it-IT" dirty="0"/>
              <a:t>Anamnesi gravidica, perinatale, fisiologica, patologica remota: non </a:t>
            </a:r>
            <a:r>
              <a:rPr lang="it-IT" dirty="0" err="1"/>
              <a:t>contributorie</a:t>
            </a: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Giunge a ricovero per </a:t>
            </a:r>
            <a:r>
              <a:rPr lang="it-IT" b="1" dirty="0"/>
              <a:t>storia di dolori addominali invalidanti </a:t>
            </a:r>
            <a:r>
              <a:rPr lang="it-IT" dirty="0"/>
              <a:t>e alvo alterno</a:t>
            </a:r>
          </a:p>
          <a:p>
            <a:pPr algn="just"/>
            <a:r>
              <a:rPr lang="it-IT" dirty="0"/>
              <a:t>Parametri </a:t>
            </a:r>
            <a:r>
              <a:rPr lang="it-IT" dirty="0" err="1"/>
              <a:t>auxologici</a:t>
            </a:r>
            <a:r>
              <a:rPr lang="it-IT" dirty="0"/>
              <a:t>, EO generale e neurologico: nella norma</a:t>
            </a:r>
          </a:p>
          <a:p>
            <a:pPr algn="just"/>
            <a:r>
              <a:rPr lang="it-IT" dirty="0"/>
              <a:t>emocromo, funzione d’organo, indici infiammatori, </a:t>
            </a:r>
            <a:r>
              <a:rPr lang="it-IT" dirty="0" err="1"/>
              <a:t>calprotectina</a:t>
            </a:r>
            <a:r>
              <a:rPr lang="it-IT" dirty="0"/>
              <a:t>, eco ultima ansa: negative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Dal terzo giorno di ricovero presenta episodi della durata di circa un minuto caratterizzati da </a:t>
            </a:r>
            <a:r>
              <a:rPr lang="it-IT" b="1" dirty="0"/>
              <a:t>movimenti oculari, iperventilazione alternata ad apnea, tremore alternato ad </a:t>
            </a:r>
            <a:r>
              <a:rPr lang="it-IT" b="1" dirty="0" err="1"/>
              <a:t>ipo-ipertono</a:t>
            </a:r>
            <a:r>
              <a:rPr lang="it-IT" b="1" dirty="0"/>
              <a:t>, apparente perdita di coscienza ma responsività agli stimoli</a:t>
            </a:r>
            <a:r>
              <a:rPr lang="it-IT" b="1" dirty="0" err="1"/>
              <a:t> conserva</a:t>
            </a:r>
            <a:r>
              <a:rPr lang="it-IT" b="1" dirty="0"/>
              <a:t>ta</a:t>
            </a:r>
          </a:p>
          <a:p>
            <a:endParaRPr lang="it-IT" sz="15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CASO CLINICO 4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44311" y="2502304"/>
            <a:ext cx="7544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35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3487" y="2296675"/>
            <a:ext cx="759880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UcPeriod"/>
            </a:pPr>
            <a:r>
              <a:rPr lang="it-IT" dirty="0"/>
              <a:t>VISITA CARDIOLOGICA CON ELETTROCARDIOGRAMMA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CONSULENZA NEUROLOGICA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CONSULENZA NPI</a:t>
            </a:r>
          </a:p>
          <a:p>
            <a:pPr marL="257175" indent="-257175">
              <a:buAutoNum type="alphaUcPeriod"/>
            </a:pPr>
            <a:endParaRPr lang="it-IT" dirty="0"/>
          </a:p>
          <a:p>
            <a:pPr marL="257175" indent="-257175">
              <a:buAutoNum type="alphaUcPeriod"/>
            </a:pPr>
            <a:r>
              <a:rPr lang="it-IT" dirty="0"/>
              <a:t>TUTTE</a:t>
            </a:r>
          </a:p>
          <a:p>
            <a:endParaRPr lang="it-IT" sz="135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822960" y="537506"/>
            <a:ext cx="7543800" cy="761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0070C0"/>
                </a:solidFill>
              </a:rPr>
              <a:t>VOI COSA AVRESTE FATTO?</a:t>
            </a:r>
          </a:p>
        </p:txBody>
      </p:sp>
    </p:spTree>
    <p:extLst>
      <p:ext uri="{BB962C8B-B14F-4D97-AF65-F5344CB8AC3E}">
        <p14:creationId xmlns:p14="http://schemas.microsoft.com/office/powerpoint/2010/main" val="3698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1999</TotalTime>
  <Words>3458</Words>
  <Application>Microsoft Office PowerPoint</Application>
  <PresentationFormat>Presentazione su schermo (4:3)</PresentationFormat>
  <Paragraphs>613</Paragraphs>
  <Slides>49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Retrospettivo</vt:lpstr>
      <vt:lpstr>Diagnosi differenziale delle perdite di coscienza in età pediatrica</vt:lpstr>
      <vt:lpstr>CASO CLINICO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ITER DIAGNOSTICO Anamnesi</vt:lpstr>
      <vt:lpstr>DIAGNOSI DIFFERENZIALE TRA SINCOPE E CONDIZIONI NON SINCOPALI</vt:lpstr>
      <vt:lpstr>ITER DIAGNOSTICO Esame obiettivo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ECOCARDIOGRAFIA Quando</vt:lpstr>
      <vt:lpstr>NB: ATTENZIONE ALLE CORONARIE!!!!</vt:lpstr>
      <vt:lpstr>MONITORAGGIO ECG Quando</vt:lpstr>
      <vt:lpstr>Presentazione standard di PowerPoint</vt:lpstr>
      <vt:lpstr>Presentazione standard di PowerPoint</vt:lpstr>
      <vt:lpstr>Presentazione standard di PowerPoint</vt:lpstr>
      <vt:lpstr>TILT TEST Quando</vt:lpstr>
      <vt:lpstr>TILT TEST </vt:lpstr>
      <vt:lpstr>Presentazione standard di PowerPoint</vt:lpstr>
      <vt:lpstr>CASO CLINICO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KEY MESSAGES</vt:lpstr>
      <vt:lpstr>Presentazione standard di PowerPoint</vt:lpstr>
      <vt:lpstr>BIBLIOGRAFIA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Perdite di coscienza in età pediatrica</dc:title>
  <dc:creator>Flavia Barbieri</dc:creator>
  <cp:lastModifiedBy>Flavia Barbieri</cp:lastModifiedBy>
  <cp:revision>239</cp:revision>
  <dcterms:created xsi:type="dcterms:W3CDTF">2017-03-12T10:19:19Z</dcterms:created>
  <dcterms:modified xsi:type="dcterms:W3CDTF">2017-03-14T20:29:06Z</dcterms:modified>
</cp:coreProperties>
</file>